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4" r:id="rId4"/>
  </p:sldMasterIdLst>
  <p:notesMasterIdLst>
    <p:notesMasterId r:id="rId50"/>
  </p:notesMasterIdLst>
  <p:handoutMasterIdLst>
    <p:handoutMasterId r:id="rId51"/>
  </p:handoutMasterIdLst>
  <p:sldIdLst>
    <p:sldId id="256" r:id="rId5"/>
    <p:sldId id="334" r:id="rId6"/>
    <p:sldId id="308" r:id="rId7"/>
    <p:sldId id="335" r:id="rId8"/>
    <p:sldId id="336" r:id="rId9"/>
    <p:sldId id="337" r:id="rId10"/>
    <p:sldId id="338" r:id="rId11"/>
    <p:sldId id="339" r:id="rId12"/>
    <p:sldId id="325"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11" r:id="rId28"/>
    <p:sldId id="326" r:id="rId29"/>
    <p:sldId id="312" r:id="rId30"/>
    <p:sldId id="313" r:id="rId31"/>
    <p:sldId id="314" r:id="rId32"/>
    <p:sldId id="323" r:id="rId33"/>
    <p:sldId id="310" r:id="rId34"/>
    <p:sldId id="319" r:id="rId35"/>
    <p:sldId id="324" r:id="rId36"/>
    <p:sldId id="304" r:id="rId37"/>
    <p:sldId id="305" r:id="rId38"/>
    <p:sldId id="327" r:id="rId39"/>
    <p:sldId id="354" r:id="rId40"/>
    <p:sldId id="329" r:id="rId41"/>
    <p:sldId id="322" r:id="rId42"/>
    <p:sldId id="315" r:id="rId43"/>
    <p:sldId id="316" r:id="rId44"/>
    <p:sldId id="317" r:id="rId45"/>
    <p:sldId id="328" r:id="rId46"/>
    <p:sldId id="296" r:id="rId47"/>
    <p:sldId id="332" r:id="rId48"/>
    <p:sldId id="355" r:id="rId49"/>
  </p:sldIdLst>
  <p:sldSz cx="9906000" cy="6858000" type="A4"/>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FFD8"/>
    <a:srgbClr val="6DFFAF"/>
    <a:srgbClr val="FF9900"/>
    <a:srgbClr val="FF00FF"/>
    <a:srgbClr val="FF99CC"/>
    <a:srgbClr val="3399FF"/>
    <a:srgbClr val="CC3300"/>
    <a:srgbClr val="000000"/>
    <a:srgbClr val="99CCFF"/>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59" autoAdjust="0"/>
    <p:restoredTop sz="79772" autoAdjust="0"/>
  </p:normalViewPr>
  <p:slideViewPr>
    <p:cSldViewPr snapToGrid="0">
      <p:cViewPr varScale="1">
        <p:scale>
          <a:sx n="50" d="100"/>
          <a:sy n="50" d="100"/>
        </p:scale>
        <p:origin x="1184" y="24"/>
      </p:cViewPr>
      <p:guideLst/>
    </p:cSldViewPr>
  </p:slideViewPr>
  <p:outlineViewPr>
    <p:cViewPr>
      <p:scale>
        <a:sx n="33" d="100"/>
        <a:sy n="33" d="100"/>
      </p:scale>
      <p:origin x="0" y="-576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3" d="100"/>
          <a:sy n="43" d="100"/>
        </p:scale>
        <p:origin x="1984"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0819CA0-A57D-42D7-A625-56C22D0FA7C6}"/>
              </a:ext>
            </a:extLst>
          </p:cNvPr>
          <p:cNvSpPr>
            <a:spLocks noGrp="1"/>
          </p:cNvSpPr>
          <p:nvPr>
            <p:ph type="sldNum" sz="quarter" idx="3"/>
          </p:nvPr>
        </p:nvSpPr>
        <p:spPr>
          <a:xfrm>
            <a:off x="3884614" y="9446679"/>
            <a:ext cx="2971801" cy="499012"/>
          </a:xfrm>
          <a:prstGeom prst="rect">
            <a:avLst/>
          </a:prstGeom>
        </p:spPr>
        <p:txBody>
          <a:bodyPr vert="horz" lIns="95998" tIns="48000" rIns="95998" bIns="48000" rtlCol="0" anchor="b"/>
          <a:lstStyle>
            <a:lvl1pPr algn="r">
              <a:defRPr lang="ja-JP" sz="1300"/>
            </a:lvl1pPr>
          </a:lstStyle>
          <a:p>
            <a:pPr rtl="0"/>
            <a:fld id="{EAFF3A6F-DEFA-45E0-9496-BEE7C2C6F3D0}" type="slidenum">
              <a:rPr lang="ja-JP" smtClean="0">
                <a:latin typeface="Meiryo UI" panose="020B0604030504040204" pitchFamily="50" charset="-128"/>
                <a:ea typeface="Meiryo UI" panose="020B0604030504040204" pitchFamily="50" charset="-128"/>
              </a:rPr>
              <a:t>‹#›</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06002224"/>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71801" cy="499012"/>
          </a:xfrm>
          <a:prstGeom prst="rect">
            <a:avLst/>
          </a:prstGeom>
        </p:spPr>
        <p:txBody>
          <a:bodyPr vert="horz" lIns="95998" tIns="48000" rIns="95998" bIns="48000" rtlCol="0"/>
          <a:lstStyle>
            <a:lvl1pPr algn="l">
              <a:defRPr lang="ja-JP" sz="1300">
                <a:latin typeface="Meiryo UI" panose="020B0604030504040204" pitchFamily="50" charset="-128"/>
                <a:ea typeface="Meiryo UI" panose="020B0604030504040204" pitchFamily="50" charset="-128"/>
              </a:defRPr>
            </a:lvl1pPr>
          </a:lstStyle>
          <a:p>
            <a:endParaRPr lang="ja-JP" altLang="en-US" dirty="0">
              <a:ea typeface="Meiryo UI" panose="020B0604030504040204" pitchFamily="50" charset="-128"/>
            </a:endParaRPr>
          </a:p>
        </p:txBody>
      </p:sp>
      <p:sp>
        <p:nvSpPr>
          <p:cNvPr id="3" name="日付プレースホルダー 2"/>
          <p:cNvSpPr>
            <a:spLocks noGrp="1"/>
          </p:cNvSpPr>
          <p:nvPr>
            <p:ph type="dt" idx="1"/>
          </p:nvPr>
        </p:nvSpPr>
        <p:spPr>
          <a:xfrm>
            <a:off x="3884614" y="4"/>
            <a:ext cx="2971801" cy="499012"/>
          </a:xfrm>
          <a:prstGeom prst="rect">
            <a:avLst/>
          </a:prstGeom>
        </p:spPr>
        <p:txBody>
          <a:bodyPr vert="horz" lIns="95998" tIns="48000" rIns="95998" bIns="48000" rtlCol="0"/>
          <a:lstStyle>
            <a:lvl1pPr algn="r">
              <a:defRPr lang="ja-JP" sz="1300">
                <a:latin typeface="Meiryo UI" panose="020B0604030504040204" pitchFamily="50" charset="-128"/>
                <a:ea typeface="Meiryo UI" panose="020B0604030504040204" pitchFamily="50" charset="-128"/>
              </a:defRPr>
            </a:lvl1pPr>
          </a:lstStyle>
          <a:p>
            <a:fld id="{AB3D4BF9-D420-4FAA-8A3B-F85C45353287}" type="datetime1">
              <a:rPr lang="ja-JP" altLang="en-US" smtClean="0"/>
              <a:t>2025/10/18</a:t>
            </a:fld>
            <a:endParaRPr lang="en-US" dirty="0">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1004888" y="1243013"/>
            <a:ext cx="4848225" cy="3357562"/>
          </a:xfrm>
          <a:prstGeom prst="rect">
            <a:avLst/>
          </a:prstGeom>
          <a:noFill/>
          <a:ln w="12700">
            <a:solidFill>
              <a:prstClr val="black"/>
            </a:solidFill>
          </a:ln>
        </p:spPr>
        <p:txBody>
          <a:bodyPr vert="horz" lIns="95998" tIns="48000" rIns="95998" bIns="48000" rtlCol="0" anchor="ctr"/>
          <a:lstStyle>
            <a:defPPr>
              <a:defRPr lang="ja-JP"/>
            </a:defPPr>
          </a:lstStyle>
          <a:p>
            <a:pPr rtl="0"/>
            <a:endParaRPr lang="ja-JP" dirty="0"/>
          </a:p>
        </p:txBody>
      </p:sp>
      <p:sp>
        <p:nvSpPr>
          <p:cNvPr id="5" name="ノート プレースホルダー 4"/>
          <p:cNvSpPr>
            <a:spLocks noGrp="1"/>
          </p:cNvSpPr>
          <p:nvPr>
            <p:ph type="body" sz="quarter" idx="3"/>
          </p:nvPr>
        </p:nvSpPr>
        <p:spPr>
          <a:xfrm>
            <a:off x="685800" y="4786365"/>
            <a:ext cx="5486400" cy="3916116"/>
          </a:xfrm>
          <a:prstGeom prst="rect">
            <a:avLst/>
          </a:prstGeom>
        </p:spPr>
        <p:txBody>
          <a:bodyPr vert="horz" lIns="95998" tIns="48000" rIns="95998" bIns="48000" rtlCol="0"/>
          <a:lstStyle>
            <a:defPPr>
              <a:defRPr lang="ja-JP"/>
            </a:defPPr>
          </a:lstStyle>
          <a:p>
            <a:pPr lvl="0" rtl="0"/>
            <a:r>
              <a:rPr lang="ja-JP"/>
              <a:t>クリックしてマスター テキストのスタイルを編集</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6" name="フッター プレースホルダー 5"/>
          <p:cNvSpPr>
            <a:spLocks noGrp="1"/>
          </p:cNvSpPr>
          <p:nvPr>
            <p:ph type="ftr" sz="quarter" idx="4"/>
          </p:nvPr>
        </p:nvSpPr>
        <p:spPr>
          <a:xfrm>
            <a:off x="1" y="9446679"/>
            <a:ext cx="2971801" cy="499012"/>
          </a:xfrm>
          <a:prstGeom prst="rect">
            <a:avLst/>
          </a:prstGeom>
        </p:spPr>
        <p:txBody>
          <a:bodyPr vert="horz" lIns="95998" tIns="48000" rIns="95998" bIns="48000" rtlCol="0" anchor="b"/>
          <a:lstStyle>
            <a:lvl1pPr algn="l">
              <a:defRPr lang="ja-JP" sz="1300">
                <a:latin typeface="Meiryo UI" panose="020B0604030504040204" pitchFamily="50" charset="-128"/>
                <a:ea typeface="Meiryo UI" panose="020B0604030504040204" pitchFamily="50" charset="-128"/>
              </a:defRPr>
            </a:lvl1pPr>
          </a:lstStyle>
          <a:p>
            <a:endParaRPr lang="ja-JP" altLang="en-US" dirty="0">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4" y="9446679"/>
            <a:ext cx="2971801" cy="499012"/>
          </a:xfrm>
          <a:prstGeom prst="rect">
            <a:avLst/>
          </a:prstGeom>
        </p:spPr>
        <p:txBody>
          <a:bodyPr vert="horz" lIns="95998" tIns="48000" rIns="95998" bIns="48000" rtlCol="0" anchor="b"/>
          <a:lstStyle>
            <a:lvl1pPr algn="r">
              <a:defRPr lang="ja-JP" sz="1300">
                <a:latin typeface="Meiryo UI" panose="020B0604030504040204" pitchFamily="50" charset="-128"/>
                <a:ea typeface="Meiryo UI" panose="020B0604030504040204" pitchFamily="50" charset="-128"/>
              </a:defRPr>
            </a:lvl1pPr>
          </a:lstStyle>
          <a:p>
            <a:fld id="{F97DC217-DF71-1A49-B3EA-559F1F43B0FF}" type="slidenum">
              <a:rPr lang="en-US" altLang="ja-JP" smtClean="0"/>
              <a:pPr/>
              <a:t>‹#›</a:t>
            </a:fld>
            <a:endParaRPr lang="en-US" altLang="en-US" dirty="0">
              <a:ea typeface="Meiryo UI" panose="020B0604030504040204" pitchFamily="50" charset="-128"/>
            </a:endParaRPr>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lang="ja-JP" sz="1200" kern="1200">
        <a:solidFill>
          <a:schemeClr val="tx1"/>
        </a:solidFill>
        <a:latin typeface="+mn-ea"/>
        <a:ea typeface="+mn-ea"/>
        <a:cs typeface="+mn-cs"/>
      </a:defRPr>
    </a:lvl6pPr>
    <a:lvl7pPr marL="2743200" algn="l" defTabSz="914400" rtl="0" eaLnBrk="1" latinLnBrk="0" hangingPunct="1">
      <a:defRPr lang="ja-JP" sz="1200" kern="1200">
        <a:solidFill>
          <a:schemeClr val="tx1"/>
        </a:solidFill>
        <a:latin typeface="+mn-ea"/>
        <a:ea typeface="+mn-ea"/>
        <a:cs typeface="+mn-cs"/>
      </a:defRPr>
    </a:lvl7pPr>
    <a:lvl8pPr marL="3200400" algn="l" defTabSz="914400" rtl="0" eaLnBrk="1" latinLnBrk="0" hangingPunct="1">
      <a:defRPr lang="ja-JP" sz="1200" kern="1200">
        <a:solidFill>
          <a:schemeClr val="tx1"/>
        </a:solidFill>
        <a:latin typeface="+mn-ea"/>
        <a:ea typeface="+mn-ea"/>
        <a:cs typeface="+mn-cs"/>
      </a:defRPr>
    </a:lvl8pPr>
    <a:lvl9pPr marL="3657600" algn="l" defTabSz="914400" rtl="0" eaLnBrk="1" latinLnBrk="0" hangingPunct="1">
      <a:defRPr lang="ja-JP" sz="1200" kern="1200">
        <a:solidFill>
          <a:schemeClr val="tx1"/>
        </a:solidFill>
        <a:latin typeface="+mn-ea"/>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1243013"/>
            <a:ext cx="4848225" cy="3357562"/>
          </a:xfrm>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17A8C785-A06E-309C-4F03-AE7A01E01B34}"/>
              </a:ext>
            </a:extLst>
          </p:cNvPr>
          <p:cNvSpPr>
            <a:spLocks noGrp="1"/>
          </p:cNvSpPr>
          <p:nvPr>
            <p:ph type="ftr" sz="quarter" idx="4"/>
          </p:nvPr>
        </p:nvSpPr>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216938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1243013"/>
            <a:ext cx="4848225" cy="3357562"/>
          </a:xfrm>
        </p:spPr>
      </p:sp>
      <p:sp>
        <p:nvSpPr>
          <p:cNvPr id="3" name="ノート プレースホルダー 2"/>
          <p:cNvSpPr>
            <a:spLocks noGrp="1"/>
          </p:cNvSpPr>
          <p:nvPr>
            <p:ph type="body"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AB9B7785-2EF2-1015-FB58-B5783187006C}"/>
              </a:ext>
            </a:extLst>
          </p:cNvPr>
          <p:cNvSpPr>
            <a:spLocks noGrp="1"/>
          </p:cNvSpPr>
          <p:nvPr>
            <p:ph type="ftr" sz="quarter" idx="4"/>
          </p:nvPr>
        </p:nvSpPr>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10864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1243013"/>
            <a:ext cx="4848225" cy="3357562"/>
          </a:xfrm>
        </p:spPr>
      </p:sp>
      <p:sp>
        <p:nvSpPr>
          <p:cNvPr id="3" name="ノート プレースホルダー 2"/>
          <p:cNvSpPr>
            <a:spLocks noGrp="1"/>
          </p:cNvSpPr>
          <p:nvPr>
            <p:ph type="body"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79155B33-B8CF-01BE-6C11-463DF4A8084D}"/>
              </a:ext>
            </a:extLst>
          </p:cNvPr>
          <p:cNvSpPr>
            <a:spLocks noGrp="1"/>
          </p:cNvSpPr>
          <p:nvPr>
            <p:ph type="ftr" sz="quarter" idx="4"/>
          </p:nvPr>
        </p:nvSpPr>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504437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1243013"/>
            <a:ext cx="4848225" cy="3357562"/>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フッター プレースホルダー 4">
            <a:extLst>
              <a:ext uri="{FF2B5EF4-FFF2-40B4-BE49-F238E27FC236}">
                <a16:creationId xmlns:a16="http://schemas.microsoft.com/office/drawing/2014/main" id="{75AC3ADF-9B8A-299B-A31B-89857263CD28}"/>
              </a:ext>
            </a:extLst>
          </p:cNvPr>
          <p:cNvSpPr>
            <a:spLocks noGrp="1"/>
          </p:cNvSpPr>
          <p:nvPr>
            <p:ph type="ftr" sz="quarter" idx="4"/>
          </p:nvPr>
        </p:nvSpPr>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3299995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1243013"/>
            <a:ext cx="4848225" cy="3357562"/>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フッター プレースホルダー 4">
            <a:extLst>
              <a:ext uri="{FF2B5EF4-FFF2-40B4-BE49-F238E27FC236}">
                <a16:creationId xmlns:a16="http://schemas.microsoft.com/office/drawing/2014/main" id="{1FEE2766-CF83-49C0-500A-D3B172A30406}"/>
              </a:ext>
            </a:extLst>
          </p:cNvPr>
          <p:cNvSpPr>
            <a:spLocks noGrp="1"/>
          </p:cNvSpPr>
          <p:nvPr>
            <p:ph type="ftr" sz="quarter" idx="4"/>
          </p:nvPr>
        </p:nvSpPr>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386100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1243013"/>
            <a:ext cx="4848225" cy="3357562"/>
          </a:xfrm>
        </p:spPr>
      </p:sp>
      <p:sp>
        <p:nvSpPr>
          <p:cNvPr id="3" name="ノート プレースホルダー 2"/>
          <p:cNvSpPr>
            <a:spLocks noGrp="1"/>
          </p:cNvSpPr>
          <p:nvPr>
            <p:ph type="body"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B7EB243-ED0D-95C5-8494-AB079050DEB3}"/>
              </a:ext>
            </a:extLst>
          </p:cNvPr>
          <p:cNvSpPr>
            <a:spLocks noGrp="1"/>
          </p:cNvSpPr>
          <p:nvPr>
            <p:ph type="ftr" sz="quarter" idx="4"/>
          </p:nvPr>
        </p:nvSpPr>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2981481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1243013"/>
            <a:ext cx="4848225" cy="3357562"/>
          </a:xfrm>
        </p:spPr>
      </p:sp>
      <p:sp>
        <p:nvSpPr>
          <p:cNvPr id="3" name="ノート プレースホルダー 2"/>
          <p:cNvSpPr>
            <a:spLocks noGrp="1"/>
          </p:cNvSpPr>
          <p:nvPr>
            <p:ph type="body"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5BCC0D20-363F-38A2-0067-3421B3D23D38}"/>
              </a:ext>
            </a:extLst>
          </p:cNvPr>
          <p:cNvSpPr>
            <a:spLocks noGrp="1"/>
          </p:cNvSpPr>
          <p:nvPr>
            <p:ph type="ftr" sz="quarter" idx="4"/>
          </p:nvPr>
        </p:nvSpPr>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1206771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1243013"/>
            <a:ext cx="4848225" cy="3357562"/>
          </a:xfrm>
        </p:spPr>
      </p:sp>
      <p:sp>
        <p:nvSpPr>
          <p:cNvPr id="3" name="ノート プレースホルダー 2"/>
          <p:cNvSpPr>
            <a:spLocks noGrp="1"/>
          </p:cNvSpPr>
          <p:nvPr>
            <p:ph type="body"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2174AF5-435B-4AE4-02FD-42D7BD0A006D}"/>
              </a:ext>
            </a:extLst>
          </p:cNvPr>
          <p:cNvSpPr>
            <a:spLocks noGrp="1"/>
          </p:cNvSpPr>
          <p:nvPr>
            <p:ph type="ftr" sz="quarter" idx="4"/>
          </p:nvPr>
        </p:nvSpPr>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472164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1243013"/>
            <a:ext cx="4848225" cy="3357562"/>
          </a:xfrm>
        </p:spPr>
      </p:sp>
      <p:sp>
        <p:nvSpPr>
          <p:cNvPr id="3" name="ノート プレースホルダー 2"/>
          <p:cNvSpPr>
            <a:spLocks noGrp="1"/>
          </p:cNvSpPr>
          <p:nvPr>
            <p:ph type="body"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D259A839-CA92-764D-BCF8-138E4CBDAE93}"/>
              </a:ext>
            </a:extLst>
          </p:cNvPr>
          <p:cNvSpPr>
            <a:spLocks noGrp="1"/>
          </p:cNvSpPr>
          <p:nvPr>
            <p:ph type="ftr" sz="quarter" idx="4"/>
          </p:nvPr>
        </p:nvSpPr>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471932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1243013"/>
            <a:ext cx="4848225" cy="3357562"/>
          </a:xfrm>
        </p:spPr>
      </p:sp>
      <p:sp>
        <p:nvSpPr>
          <p:cNvPr id="3" name="ノート プレースホルダー 2"/>
          <p:cNvSpPr>
            <a:spLocks noGrp="1"/>
          </p:cNvSpPr>
          <p:nvPr>
            <p:ph type="body"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57E254B-46B8-7612-F667-60192BA9E2FF}"/>
              </a:ext>
            </a:extLst>
          </p:cNvPr>
          <p:cNvSpPr>
            <a:spLocks noGrp="1"/>
          </p:cNvSpPr>
          <p:nvPr>
            <p:ph type="ftr" sz="quarter" idx="4"/>
          </p:nvPr>
        </p:nvSpPr>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2240622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1243013"/>
            <a:ext cx="4848225" cy="3357562"/>
          </a:xfrm>
        </p:spPr>
      </p:sp>
      <p:sp>
        <p:nvSpPr>
          <p:cNvPr id="3" name="ノート プレースホルダー 2"/>
          <p:cNvSpPr>
            <a:spLocks noGrp="1"/>
          </p:cNvSpPr>
          <p:nvPr>
            <p:ph type="body"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ED78A545-B51D-A6FD-B77A-09900E98CF75}"/>
              </a:ext>
            </a:extLst>
          </p:cNvPr>
          <p:cNvSpPr>
            <a:spLocks noGrp="1"/>
          </p:cNvSpPr>
          <p:nvPr>
            <p:ph type="ftr" sz="quarter" idx="4"/>
          </p:nvPr>
        </p:nvSpPr>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4126376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1243013"/>
            <a:ext cx="4848225" cy="3357562"/>
          </a:xfrm>
        </p:spPr>
      </p:sp>
      <p:sp>
        <p:nvSpPr>
          <p:cNvPr id="3" name="ノート プレースホルダー 2"/>
          <p:cNvSpPr>
            <a:spLocks noGrp="1"/>
          </p:cNvSpPr>
          <p:nvPr>
            <p:ph type="body"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DB717BEE-9076-13DB-9894-547D2CB09A6A}"/>
              </a:ext>
            </a:extLst>
          </p:cNvPr>
          <p:cNvSpPr>
            <a:spLocks noGrp="1"/>
          </p:cNvSpPr>
          <p:nvPr>
            <p:ph type="ftr" sz="quarter" idx="4"/>
          </p:nvPr>
        </p:nvSpPr>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2367609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1243013"/>
            <a:ext cx="4848225" cy="3357562"/>
          </a:xfrm>
        </p:spPr>
      </p:sp>
      <p:sp>
        <p:nvSpPr>
          <p:cNvPr id="3" name="ノート プレースホルダー 2"/>
          <p:cNvSpPr>
            <a:spLocks noGrp="1"/>
          </p:cNvSpPr>
          <p:nvPr>
            <p:ph type="body"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A939C07-1A0A-BFDF-9656-CECD3893DB20}"/>
              </a:ext>
            </a:extLst>
          </p:cNvPr>
          <p:cNvSpPr>
            <a:spLocks noGrp="1"/>
          </p:cNvSpPr>
          <p:nvPr>
            <p:ph type="ftr" sz="quarter" idx="4"/>
          </p:nvPr>
        </p:nvSpPr>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440790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1243013"/>
            <a:ext cx="4848225" cy="3357562"/>
          </a:xfrm>
        </p:spPr>
      </p:sp>
      <p:sp>
        <p:nvSpPr>
          <p:cNvPr id="3" name="ノート プレースホルダー 2"/>
          <p:cNvSpPr>
            <a:spLocks noGrp="1"/>
          </p:cNvSpPr>
          <p:nvPr>
            <p:ph type="body"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E07F567-1C45-621D-1A22-17CFC56ABE86}"/>
              </a:ext>
            </a:extLst>
          </p:cNvPr>
          <p:cNvSpPr>
            <a:spLocks noGrp="1"/>
          </p:cNvSpPr>
          <p:nvPr>
            <p:ph type="ftr" sz="quarter" idx="4"/>
          </p:nvPr>
        </p:nvSpPr>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472538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1243013"/>
            <a:ext cx="4848225" cy="3357562"/>
          </a:xfrm>
        </p:spPr>
      </p:sp>
      <p:sp>
        <p:nvSpPr>
          <p:cNvPr id="3" name="ノート プレースホルダー 2"/>
          <p:cNvSpPr>
            <a:spLocks noGrp="1"/>
          </p:cNvSpPr>
          <p:nvPr>
            <p:ph type="body"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528CD46-7F34-8499-5640-C8823925119C}"/>
              </a:ext>
            </a:extLst>
          </p:cNvPr>
          <p:cNvSpPr>
            <a:spLocks noGrp="1"/>
          </p:cNvSpPr>
          <p:nvPr>
            <p:ph type="ftr" sz="quarter" idx="4"/>
          </p:nvPr>
        </p:nvSpPr>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308071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1243013"/>
            <a:ext cx="4848225" cy="3357562"/>
          </a:xfrm>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F21B42F0-9A40-EB3B-B571-743373858E60}"/>
              </a:ext>
            </a:extLst>
          </p:cNvPr>
          <p:cNvSpPr>
            <a:spLocks noGrp="1"/>
          </p:cNvSpPr>
          <p:nvPr>
            <p:ph type="ftr" sz="quarter" idx="4"/>
          </p:nvPr>
        </p:nvSpPr>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399008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1243013"/>
            <a:ext cx="4848225" cy="3357562"/>
          </a:xfrm>
        </p:spPr>
      </p:sp>
      <p:sp>
        <p:nvSpPr>
          <p:cNvPr id="3" name="ノート プレースホルダー 2"/>
          <p:cNvSpPr>
            <a:spLocks noGrp="1"/>
          </p:cNvSpPr>
          <p:nvPr>
            <p:ph type="body"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E32B8345-40FF-10D5-B871-3F801020DBA7}"/>
              </a:ext>
            </a:extLst>
          </p:cNvPr>
          <p:cNvSpPr>
            <a:spLocks noGrp="1"/>
          </p:cNvSpPr>
          <p:nvPr>
            <p:ph type="ftr" sz="quarter" idx="4"/>
          </p:nvPr>
        </p:nvSpPr>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3326093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861273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1243013"/>
            <a:ext cx="4848225" cy="3357562"/>
          </a:xfrm>
        </p:spPr>
      </p:sp>
      <p:sp>
        <p:nvSpPr>
          <p:cNvPr id="3" name="ノート プレースホルダー 2"/>
          <p:cNvSpPr>
            <a:spLocks noGrp="1"/>
          </p:cNvSpPr>
          <p:nvPr>
            <p:ph type="body"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EE52DE6-0FEA-73D1-942E-BBD632325D44}"/>
              </a:ext>
            </a:extLst>
          </p:cNvPr>
          <p:cNvSpPr>
            <a:spLocks noGrp="1"/>
          </p:cNvSpPr>
          <p:nvPr>
            <p:ph type="ftr" sz="quarter" idx="4"/>
          </p:nvPr>
        </p:nvSpPr>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267425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1243013"/>
            <a:ext cx="4848225" cy="3357562"/>
          </a:xfrm>
        </p:spPr>
      </p:sp>
      <p:sp>
        <p:nvSpPr>
          <p:cNvPr id="3" name="ノート プレースホルダー 2"/>
          <p:cNvSpPr>
            <a:spLocks noGrp="1"/>
          </p:cNvSpPr>
          <p:nvPr>
            <p:ph type="body"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EA322DC6-186D-E035-4CD1-38BC4EFC3716}"/>
              </a:ext>
            </a:extLst>
          </p:cNvPr>
          <p:cNvSpPr>
            <a:spLocks noGrp="1"/>
          </p:cNvSpPr>
          <p:nvPr>
            <p:ph type="ftr" sz="quarter" idx="4"/>
          </p:nvPr>
        </p:nvSpPr>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3164289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1243013"/>
            <a:ext cx="4848225" cy="3357562"/>
          </a:xfrm>
        </p:spPr>
      </p:sp>
      <p:sp>
        <p:nvSpPr>
          <p:cNvPr id="3" name="ノート プレースホルダー 2"/>
          <p:cNvSpPr>
            <a:spLocks noGrp="1"/>
          </p:cNvSpPr>
          <p:nvPr>
            <p:ph type="body"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A1857DF1-C9A3-DFB0-4048-EDDA725FC512}"/>
              </a:ext>
            </a:extLst>
          </p:cNvPr>
          <p:cNvSpPr>
            <a:spLocks noGrp="1"/>
          </p:cNvSpPr>
          <p:nvPr>
            <p:ph type="ftr" sz="quarter" idx="4"/>
          </p:nvPr>
        </p:nvSpPr>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123135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1243013"/>
            <a:ext cx="4848225" cy="3357562"/>
          </a:xfrm>
        </p:spPr>
      </p:sp>
      <p:sp>
        <p:nvSpPr>
          <p:cNvPr id="3" name="ノート プレースホルダー 2"/>
          <p:cNvSpPr>
            <a:spLocks noGrp="1"/>
          </p:cNvSpPr>
          <p:nvPr>
            <p:ph type="body"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3265A15-1236-E5D2-C494-ED3996480B31}"/>
              </a:ext>
            </a:extLst>
          </p:cNvPr>
          <p:cNvSpPr>
            <a:spLocks noGrp="1"/>
          </p:cNvSpPr>
          <p:nvPr>
            <p:ph type="ftr" sz="quarter" idx="4"/>
          </p:nvPr>
        </p:nvSpPr>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341474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1243013"/>
            <a:ext cx="4848225" cy="3357562"/>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フッター プレースホルダー 4">
            <a:extLst>
              <a:ext uri="{FF2B5EF4-FFF2-40B4-BE49-F238E27FC236}">
                <a16:creationId xmlns:a16="http://schemas.microsoft.com/office/drawing/2014/main" id="{BA3CBF39-D2ED-04D5-32E0-6974331E9713}"/>
              </a:ext>
            </a:extLst>
          </p:cNvPr>
          <p:cNvSpPr>
            <a:spLocks noGrp="1"/>
          </p:cNvSpPr>
          <p:nvPr>
            <p:ph type="ftr" sz="quarter" idx="4"/>
          </p:nvPr>
        </p:nvSpPr>
        <p:spPr/>
        <p:txBody>
          <a:bodyPr/>
          <a:lstStyle/>
          <a:p>
            <a:endParaRPr lang="ja-JP" altLang="en-US" dirty="0">
              <a:ea typeface="Meiryo UI" panose="020B0604030504040204" pitchFamily="50" charset="-128"/>
            </a:endParaRPr>
          </a:p>
        </p:txBody>
      </p:sp>
    </p:spTree>
    <p:extLst>
      <p:ext uri="{BB962C8B-B14F-4D97-AF65-F5344CB8AC3E}">
        <p14:creationId xmlns:p14="http://schemas.microsoft.com/office/powerpoint/2010/main" val="3130234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lang="en-US"/>
              <a:t>20XX/9/8</a:t>
            </a:r>
            <a:endParaRPr 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19549394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t>20XX/9/8</a:t>
            </a:r>
            <a:endParaRPr 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389577009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t>20XX/9/8</a:t>
            </a:r>
            <a:endParaRPr 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61241367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4" name="長方形 3">
            <a:extLst>
              <a:ext uri="{FF2B5EF4-FFF2-40B4-BE49-F238E27FC236}">
                <a16:creationId xmlns:a16="http://schemas.microsoft.com/office/drawing/2014/main" id="{9AC79249-FDC0-364D-A734-AE1DE1605D28}"/>
              </a:ext>
              <a:ext uri="{C183D7F6-B498-43B3-948B-1728B52AA6E4}">
                <adec:decorative xmlns:adec="http://schemas.microsoft.com/office/drawing/2017/decorative" val="1"/>
              </a:ext>
            </a:extLst>
          </p:cNvPr>
          <p:cNvSpPr/>
          <p:nvPr userDrawn="1"/>
        </p:nvSpPr>
        <p:spPr>
          <a:xfrm>
            <a:off x="0" y="4572000"/>
            <a:ext cx="9906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grpSp>
        <p:nvGrpSpPr>
          <p:cNvPr id="7" name="グループ 6">
            <a:extLst>
              <a:ext uri="{FF2B5EF4-FFF2-40B4-BE49-F238E27FC236}">
                <a16:creationId xmlns:a16="http://schemas.microsoft.com/office/drawing/2014/main" id="{13537B6D-42A5-F449-2691-321A167F7C08}"/>
              </a:ext>
              <a:ext uri="{C183D7F6-B498-43B3-948B-1728B52AA6E4}">
                <adec:decorative xmlns:adec="http://schemas.microsoft.com/office/drawing/2017/decorative" val="1"/>
              </a:ext>
            </a:extLst>
          </p:cNvPr>
          <p:cNvGrpSpPr/>
          <p:nvPr userDrawn="1"/>
        </p:nvGrpSpPr>
        <p:grpSpPr>
          <a:xfrm>
            <a:off x="0" y="-3419"/>
            <a:ext cx="9906000" cy="6861419"/>
            <a:chOff x="0" y="-3419"/>
            <a:chExt cx="12192000" cy="6861419"/>
          </a:xfrm>
        </p:grpSpPr>
        <p:sp>
          <p:nvSpPr>
            <p:cNvPr id="5" name="円/楕円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sp>
          <p:nvSpPr>
            <p:cNvPr id="11" name="フリーフォーム(F)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sp>
          <p:nvSpPr>
            <p:cNvPr id="9" name="フリーフォーム(F)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grpSp>
          <p:nvGrpSpPr>
            <p:cNvPr id="6" name="グループ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フリーフォーム(F)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sp>
            <p:nvSpPr>
              <p:cNvPr id="16" name="フリーフォーム(F)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grpSp>
        <p:sp>
          <p:nvSpPr>
            <p:cNvPr id="22" name="フリーフォーム(F)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sp>
          <p:nvSpPr>
            <p:cNvPr id="28" name="フリーフォーム(F)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grpSp>
      <p:sp>
        <p:nvSpPr>
          <p:cNvPr id="2" name="タイトル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948589" y="232913"/>
            <a:ext cx="5766258" cy="3830130"/>
          </a:xfrm>
        </p:spPr>
        <p:txBody>
          <a:bodyPr rtlCol="0" anchor="b">
            <a:noAutofit/>
          </a:bodyPr>
          <a:lstStyle>
            <a:lvl1pPr algn="l">
              <a:defRPr lang="ja-JP" sz="6000" b="1">
                <a:latin typeface="Meiryo UI" panose="020B0604030504040204" pitchFamily="50" charset="-128"/>
                <a:ea typeface="Meiryo UI" panose="020B0604030504040204" pitchFamily="50" charset="-128"/>
              </a:defRPr>
            </a:lvl1pPr>
          </a:lstStyle>
          <a:p>
            <a:pPr rtl="0"/>
            <a:r>
              <a:rPr lang="ja-JP" dirty="0"/>
              <a:t>クリックしてタイトルを追加</a:t>
            </a:r>
          </a:p>
        </p:txBody>
      </p:sp>
    </p:spTree>
    <p:extLst>
      <p:ext uri="{BB962C8B-B14F-4D97-AF65-F5344CB8AC3E}">
        <p14:creationId xmlns:p14="http://schemas.microsoft.com/office/powerpoint/2010/main" val="3393698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タイトルと 2 列のコンテンツ">
    <p:spTree>
      <p:nvGrpSpPr>
        <p:cNvPr id="1" name=""/>
        <p:cNvGrpSpPr/>
        <p:nvPr/>
      </p:nvGrpSpPr>
      <p:grpSpPr>
        <a:xfrm>
          <a:off x="0" y="0"/>
          <a:ext cx="0" cy="0"/>
          <a:chOff x="0" y="0"/>
          <a:chExt cx="0" cy="0"/>
        </a:xfrm>
      </p:grpSpPr>
      <p:grpSp>
        <p:nvGrpSpPr>
          <p:cNvPr id="16" name="グループ 15">
            <a:extLst>
              <a:ext uri="{FF2B5EF4-FFF2-40B4-BE49-F238E27FC236}">
                <a16:creationId xmlns:a16="http://schemas.microsoft.com/office/drawing/2014/main" id="{14DB56B5-5DD7-95E3-52B2-EDC4B3F13058}"/>
              </a:ext>
              <a:ext uri="{C183D7F6-B498-43B3-948B-1728B52AA6E4}">
                <adec:decorative xmlns:adec="http://schemas.microsoft.com/office/drawing/2017/decorative" val="1"/>
              </a:ext>
            </a:extLst>
          </p:cNvPr>
          <p:cNvGrpSpPr/>
          <p:nvPr userDrawn="1"/>
        </p:nvGrpSpPr>
        <p:grpSpPr>
          <a:xfrm>
            <a:off x="1" y="0"/>
            <a:ext cx="9905999" cy="6858000"/>
            <a:chOff x="1" y="0"/>
            <a:chExt cx="12191999" cy="6858000"/>
          </a:xfrm>
        </p:grpSpPr>
        <p:sp>
          <p:nvSpPr>
            <p:cNvPr id="4" name="フリーフォーム(F)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sp>
          <p:nvSpPr>
            <p:cNvPr id="5" name="フリーフォーム(F)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sp>
          <p:nvSpPr>
            <p:cNvPr id="6" name="フリーフォーム(F)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grpSp>
          <p:nvGrpSpPr>
            <p:cNvPr id="9" name="グループ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フリーフォーム(F)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sp>
            <p:nvSpPr>
              <p:cNvPr id="8" name="フリーフォーム(F)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grpSp>
      </p:grpSp>
      <p:sp>
        <p:nvSpPr>
          <p:cNvPr id="2" name="タイトル 1">
            <a:extLst>
              <a:ext uri="{FF2B5EF4-FFF2-40B4-BE49-F238E27FC236}">
                <a16:creationId xmlns:a16="http://schemas.microsoft.com/office/drawing/2014/main" id="{3CD97974-B93C-4C96-B3F6-F69E3D6DE6CA}"/>
              </a:ext>
            </a:extLst>
          </p:cNvPr>
          <p:cNvSpPr>
            <a:spLocks noGrp="1"/>
          </p:cNvSpPr>
          <p:nvPr>
            <p:ph type="title" hasCustomPrompt="1"/>
          </p:nvPr>
        </p:nvSpPr>
        <p:spPr>
          <a:xfrm>
            <a:off x="948587" y="136527"/>
            <a:ext cx="7800975" cy="1653371"/>
          </a:xfrm>
        </p:spPr>
        <p:txBody>
          <a:bodyPr rtlCol="0" anchor="b">
            <a:noAutofit/>
          </a:bodyPr>
          <a:lstStyle>
            <a:lvl1pPr>
              <a:defRPr lang="ja-JP" sz="4200" b="1">
                <a:latin typeface="Meiryo UI" panose="020B0604030504040204" pitchFamily="50" charset="-128"/>
                <a:ea typeface="Meiryo UI" panose="020B0604030504040204" pitchFamily="50" charset="-128"/>
              </a:defRPr>
            </a:lvl1pPr>
          </a:lstStyle>
          <a:p>
            <a:pPr rtl="0"/>
            <a:r>
              <a:rPr lang="ja-JP" dirty="0"/>
              <a:t>クリックしてタイトルを追加</a:t>
            </a:r>
          </a:p>
        </p:txBody>
      </p:sp>
      <p:sp>
        <p:nvSpPr>
          <p:cNvPr id="3" name="コンテンツ プレースホルダー 2">
            <a:extLst>
              <a:ext uri="{FF2B5EF4-FFF2-40B4-BE49-F238E27FC236}">
                <a16:creationId xmlns:a16="http://schemas.microsoft.com/office/drawing/2014/main" id="{8A6FC6F2-80B4-49A7-9448-33FE2DF0E967}"/>
              </a:ext>
            </a:extLst>
          </p:cNvPr>
          <p:cNvSpPr>
            <a:spLocks noGrp="1"/>
          </p:cNvSpPr>
          <p:nvPr>
            <p:ph idx="1" hasCustomPrompt="1"/>
          </p:nvPr>
        </p:nvSpPr>
        <p:spPr>
          <a:xfrm>
            <a:off x="948588" y="2023984"/>
            <a:ext cx="3789045" cy="3332832"/>
          </a:xfrm>
        </p:spPr>
        <p:txBody>
          <a:bodyPr rtlCol="0">
            <a:normAutofit/>
          </a:bodyPr>
          <a:lstStyle>
            <a:lvl1pPr marL="0" indent="0">
              <a:spcBef>
                <a:spcPts val="1000"/>
              </a:spcBef>
              <a:buFont typeface="Arial" panose="020B0604020202020204" pitchFamily="34" charset="0"/>
              <a:buNone/>
              <a:defRPr lang="ja-JP" sz="2000">
                <a:latin typeface="Meiryo UI" panose="020B0604030504040204" pitchFamily="50" charset="-128"/>
                <a:ea typeface="Meiryo UI" panose="020B0604030504040204" pitchFamily="50" charset="-128"/>
              </a:defRPr>
            </a:lvl1pPr>
            <a:lvl2pPr marL="283464" indent="-283464">
              <a:spcBef>
                <a:spcPts val="1000"/>
              </a:spcBef>
              <a:buFont typeface="Arial" panose="020B0604020202020204" pitchFamily="34" charset="0"/>
              <a:buChar char="•"/>
              <a:defRPr lang="ja-JP" sz="2000">
                <a:latin typeface="Meiryo UI" panose="020B0604030504040204" pitchFamily="50" charset="-128"/>
                <a:ea typeface="Meiryo UI" panose="020B0604030504040204" pitchFamily="50" charset="-128"/>
              </a:defRPr>
            </a:lvl2pPr>
            <a:lvl3pPr marL="566928" indent="-283464">
              <a:spcBef>
                <a:spcPts val="1000"/>
              </a:spcBef>
              <a:buFont typeface="Arial" panose="020B0604020202020204" pitchFamily="34" charset="0"/>
              <a:buChar char="•"/>
              <a:defRPr lang="ja-JP" sz="2000">
                <a:latin typeface="Meiryo UI" panose="020B0604030504040204" pitchFamily="50" charset="-128"/>
                <a:ea typeface="Meiryo UI" panose="020B0604030504040204" pitchFamily="50" charset="-128"/>
              </a:defRPr>
            </a:lvl3pPr>
            <a:lvl4pPr marL="850392" indent="-283464">
              <a:spcBef>
                <a:spcPts val="1000"/>
              </a:spcBef>
              <a:buFont typeface="Arial" panose="020B0604020202020204" pitchFamily="34" charset="0"/>
              <a:buChar char="•"/>
              <a:defRPr lang="ja-JP" sz="2000">
                <a:latin typeface="Meiryo UI" panose="020B0604030504040204" pitchFamily="50" charset="-128"/>
                <a:ea typeface="Meiryo UI" panose="020B0604030504040204" pitchFamily="50" charset="-128"/>
              </a:defRPr>
            </a:lvl4pPr>
            <a:lvl5pPr marL="1133856" indent="-283464">
              <a:spcBef>
                <a:spcPts val="1000"/>
              </a:spcBef>
              <a:buFont typeface="Arial" panose="020B0604020202020204" pitchFamily="34" charset="0"/>
              <a:buChar char="•"/>
              <a:defRPr lang="ja-JP" sz="2000">
                <a:latin typeface="Meiryo UI" panose="020B0604030504040204" pitchFamily="50" charset="-128"/>
                <a:ea typeface="Meiryo UI" panose="020B0604030504040204" pitchFamily="50" charset="-128"/>
              </a:defRPr>
            </a:lvl5pPr>
          </a:lstStyle>
          <a:p>
            <a:pPr lvl="0" rtl="0"/>
            <a:r>
              <a:rPr lang="ja-JP" dirty="0"/>
              <a:t>クリックしてテキストを追加</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13" name="コンテンツ プレースホルダー 2">
            <a:extLst>
              <a:ext uri="{FF2B5EF4-FFF2-40B4-BE49-F238E27FC236}">
                <a16:creationId xmlns:a16="http://schemas.microsoft.com/office/drawing/2014/main" id="{94CA559C-3355-DE44-ACF9-BDB6083C4225}"/>
              </a:ext>
            </a:extLst>
          </p:cNvPr>
          <p:cNvSpPr>
            <a:spLocks noGrp="1"/>
          </p:cNvSpPr>
          <p:nvPr>
            <p:ph idx="10" hasCustomPrompt="1"/>
          </p:nvPr>
        </p:nvSpPr>
        <p:spPr>
          <a:xfrm>
            <a:off x="5105128" y="2023984"/>
            <a:ext cx="3789045" cy="3332832"/>
          </a:xfrm>
        </p:spPr>
        <p:txBody>
          <a:bodyPr rtlCol="0">
            <a:normAutofit/>
          </a:bodyPr>
          <a:lstStyle>
            <a:lvl1pPr marL="0" indent="0">
              <a:spcBef>
                <a:spcPts val="1000"/>
              </a:spcBef>
              <a:buFont typeface="Arial" panose="020B0604020202020204" pitchFamily="34" charset="0"/>
              <a:buNone/>
              <a:defRPr lang="ja-JP" sz="2000">
                <a:latin typeface="Meiryo UI" panose="020B0604030504040204" pitchFamily="50" charset="-128"/>
                <a:ea typeface="Meiryo UI" panose="020B0604030504040204" pitchFamily="50" charset="-128"/>
              </a:defRPr>
            </a:lvl1pPr>
            <a:lvl2pPr marL="283464" indent="-283464">
              <a:spcBef>
                <a:spcPts val="1000"/>
              </a:spcBef>
              <a:buFont typeface="Arial" panose="020B0604020202020204" pitchFamily="34" charset="0"/>
              <a:buChar char="•"/>
              <a:defRPr lang="ja-JP" sz="2000">
                <a:latin typeface="Meiryo UI" panose="020B0604030504040204" pitchFamily="50" charset="-128"/>
                <a:ea typeface="Meiryo UI" panose="020B0604030504040204" pitchFamily="50" charset="-128"/>
              </a:defRPr>
            </a:lvl2pPr>
            <a:lvl3pPr marL="566928" indent="-283464">
              <a:spcBef>
                <a:spcPts val="1000"/>
              </a:spcBef>
              <a:buFont typeface="Arial" panose="020B0604020202020204" pitchFamily="34" charset="0"/>
              <a:buChar char="•"/>
              <a:defRPr lang="ja-JP" sz="2000">
                <a:latin typeface="Meiryo UI" panose="020B0604030504040204" pitchFamily="50" charset="-128"/>
                <a:ea typeface="Meiryo UI" panose="020B0604030504040204" pitchFamily="50" charset="-128"/>
              </a:defRPr>
            </a:lvl3pPr>
            <a:lvl4pPr marL="850392" indent="-283464">
              <a:spcBef>
                <a:spcPts val="1000"/>
              </a:spcBef>
              <a:buFont typeface="Arial" panose="020B0604020202020204" pitchFamily="34" charset="0"/>
              <a:buChar char="•"/>
              <a:defRPr lang="ja-JP" sz="2000">
                <a:latin typeface="Meiryo UI" panose="020B0604030504040204" pitchFamily="50" charset="-128"/>
                <a:ea typeface="Meiryo UI" panose="020B0604030504040204" pitchFamily="50" charset="-128"/>
              </a:defRPr>
            </a:lvl4pPr>
            <a:lvl5pPr marL="1133856" indent="-283464">
              <a:spcBef>
                <a:spcPts val="1000"/>
              </a:spcBef>
              <a:buFont typeface="Arial" panose="020B0604020202020204" pitchFamily="34" charset="0"/>
              <a:buChar char="•"/>
              <a:defRPr lang="ja-JP" sz="2000">
                <a:latin typeface="Meiryo UI" panose="020B0604030504040204" pitchFamily="50" charset="-128"/>
                <a:ea typeface="Meiryo UI" panose="020B0604030504040204" pitchFamily="50" charset="-128"/>
              </a:defRPr>
            </a:lvl5pPr>
          </a:lstStyle>
          <a:p>
            <a:pPr lvl="0" rtl="0"/>
            <a:r>
              <a:rPr lang="ja-JP" dirty="0"/>
              <a:t>クリックしてテキストを追加</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10" name="日付プレースホルダー 3">
            <a:extLst>
              <a:ext uri="{FF2B5EF4-FFF2-40B4-BE49-F238E27FC236}">
                <a16:creationId xmlns:a16="http://schemas.microsoft.com/office/drawing/2014/main" id="{7536C149-3EFE-A94E-902D-57CED00B2C0F}"/>
              </a:ext>
            </a:extLst>
          </p:cNvPr>
          <p:cNvSpPr>
            <a:spLocks noGrp="1"/>
          </p:cNvSpPr>
          <p:nvPr>
            <p:ph type="dt" sz="half" idx="2"/>
          </p:nvPr>
        </p:nvSpPr>
        <p:spPr>
          <a:xfrm>
            <a:off x="309563" y="6356351"/>
            <a:ext cx="2228850" cy="365125"/>
          </a:xfrm>
          <a:prstGeom prst="rect">
            <a:avLst/>
          </a:prstGeom>
        </p:spPr>
        <p:txBody>
          <a:bodyPr vert="horz" lIns="91440" tIns="45720" rIns="91440" bIns="45720" rtlCol="0" anchor="ctr">
            <a:noAutofit/>
          </a:bodyPr>
          <a:lstStyle>
            <a:lvl1pPr algn="l">
              <a:defRPr lang="ja-JP" sz="1200">
                <a:solidFill>
                  <a:schemeClr val="accent3"/>
                </a:solidFill>
                <a:latin typeface="Meiryo UI" panose="020B0604030504040204" pitchFamily="50" charset="-128"/>
                <a:ea typeface="Meiryo UI" panose="020B0604030504040204" pitchFamily="50" charset="-128"/>
              </a:defRPr>
            </a:lvl1pPr>
          </a:lstStyle>
          <a:p>
            <a:r>
              <a:rPr lang="en-US" dirty="0"/>
              <a:t>20XX/9/8</a:t>
            </a:r>
          </a:p>
        </p:txBody>
      </p:sp>
      <p:sp>
        <p:nvSpPr>
          <p:cNvPr id="11" name="フッター プレースホルダー 4">
            <a:extLst>
              <a:ext uri="{FF2B5EF4-FFF2-40B4-BE49-F238E27FC236}">
                <a16:creationId xmlns:a16="http://schemas.microsoft.com/office/drawing/2014/main" id="{53CA1E78-F17D-F34D-9F81-0DBF44F37894}"/>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noAutofit/>
          </a:bodyPr>
          <a:lstStyle>
            <a:lvl1pPr algn="ctr">
              <a:defRPr lang="ja-JP" sz="1200">
                <a:solidFill>
                  <a:schemeClr val="accent3"/>
                </a:solidFill>
                <a:latin typeface="Meiryo UI" panose="020B0604030504040204" pitchFamily="50" charset="-128"/>
                <a:ea typeface="Meiryo UI" panose="020B0604030504040204" pitchFamily="50" charset="-128"/>
              </a:defRPr>
            </a:lvl1pPr>
          </a:lstStyle>
          <a:p>
            <a:endParaRPr lang="ja-JP" altLang="en-US" dirty="0"/>
          </a:p>
        </p:txBody>
      </p:sp>
      <p:sp>
        <p:nvSpPr>
          <p:cNvPr id="12" name="スライド番号プレースホルダー 5">
            <a:extLst>
              <a:ext uri="{FF2B5EF4-FFF2-40B4-BE49-F238E27FC236}">
                <a16:creationId xmlns:a16="http://schemas.microsoft.com/office/drawing/2014/main" id="{1FE54918-A625-F64F-A42E-A427E9B2D489}"/>
              </a:ext>
            </a:extLst>
          </p:cNvPr>
          <p:cNvSpPr>
            <a:spLocks noGrp="1"/>
          </p:cNvSpPr>
          <p:nvPr>
            <p:ph type="sldNum" sz="quarter" idx="4"/>
          </p:nvPr>
        </p:nvSpPr>
        <p:spPr>
          <a:xfrm>
            <a:off x="8249537" y="6356351"/>
            <a:ext cx="1346900" cy="365125"/>
          </a:xfrm>
          <a:prstGeom prst="rect">
            <a:avLst/>
          </a:prstGeom>
        </p:spPr>
        <p:txBody>
          <a:bodyPr vert="horz" lIns="91440" tIns="45720" rIns="91440" bIns="45720" rtlCol="0" anchor="ctr">
            <a:noAutofit/>
          </a:bodyPr>
          <a:lstStyle>
            <a:lvl1pPr algn="r">
              <a:defRPr lang="ja-JP" sz="1200">
                <a:solidFill>
                  <a:schemeClr val="accent2"/>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3181593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2">
    <p:spTree>
      <p:nvGrpSpPr>
        <p:cNvPr id="1" name=""/>
        <p:cNvGrpSpPr/>
        <p:nvPr/>
      </p:nvGrpSpPr>
      <p:grpSpPr>
        <a:xfrm>
          <a:off x="0" y="0"/>
          <a:ext cx="0" cy="0"/>
          <a:chOff x="0" y="0"/>
          <a:chExt cx="0" cy="0"/>
        </a:xfrm>
      </p:grpSpPr>
      <p:grpSp>
        <p:nvGrpSpPr>
          <p:cNvPr id="2" name="グループ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1"/>
            <a:ext cx="9919668" cy="6858003"/>
            <a:chOff x="0" y="-1"/>
            <a:chExt cx="12208822" cy="6858003"/>
          </a:xfrm>
        </p:grpSpPr>
        <p:sp>
          <p:nvSpPr>
            <p:cNvPr id="7" name="長方形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sp>
          <p:nvSpPr>
            <p:cNvPr id="12" name="フリーフォーム(F)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sp>
          <p:nvSpPr>
            <p:cNvPr id="14" name="フリーフォーム(F)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sp>
          <p:nvSpPr>
            <p:cNvPr id="15" name="フリーフォーム(F)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grpSp>
      <p:sp>
        <p:nvSpPr>
          <p:cNvPr id="13" name="タイトル 1">
            <a:extLst>
              <a:ext uri="{FF2B5EF4-FFF2-40B4-BE49-F238E27FC236}">
                <a16:creationId xmlns:a16="http://schemas.microsoft.com/office/drawing/2014/main" id="{5E932F0D-7FC3-634B-932C-3625C16C8DE2}"/>
              </a:ext>
            </a:extLst>
          </p:cNvPr>
          <p:cNvSpPr>
            <a:spLocks noGrp="1"/>
          </p:cNvSpPr>
          <p:nvPr>
            <p:ph type="title" hasCustomPrompt="1"/>
          </p:nvPr>
        </p:nvSpPr>
        <p:spPr>
          <a:xfrm>
            <a:off x="948588" y="45086"/>
            <a:ext cx="7945586" cy="1600835"/>
          </a:xfrm>
        </p:spPr>
        <p:txBody>
          <a:bodyPr rtlCol="0" anchor="b">
            <a:noAutofit/>
          </a:bodyPr>
          <a:lstStyle>
            <a:lvl1pPr>
              <a:defRPr lang="ja-JP" sz="4200" b="1">
                <a:latin typeface="Meiryo UI" panose="020B0604030504040204" pitchFamily="50" charset="-128"/>
                <a:ea typeface="Meiryo UI" panose="020B0604030504040204" pitchFamily="50" charset="-128"/>
              </a:defRPr>
            </a:lvl1pPr>
          </a:lstStyle>
          <a:p>
            <a:pPr rtl="0"/>
            <a:r>
              <a:rPr lang="ja-JP" dirty="0"/>
              <a:t>クリックしてタイトルを追加</a:t>
            </a:r>
          </a:p>
        </p:txBody>
      </p:sp>
      <p:sp>
        <p:nvSpPr>
          <p:cNvPr id="3" name="コンテンツ プレースホルダー 2">
            <a:extLst>
              <a:ext uri="{FF2B5EF4-FFF2-40B4-BE49-F238E27FC236}">
                <a16:creationId xmlns:a16="http://schemas.microsoft.com/office/drawing/2014/main" id="{CA1EED44-783E-8705-4119-D7E9F7D4F2B4}"/>
              </a:ext>
            </a:extLst>
          </p:cNvPr>
          <p:cNvSpPr>
            <a:spLocks noGrp="1"/>
          </p:cNvSpPr>
          <p:nvPr>
            <p:ph idx="14" hasCustomPrompt="1"/>
          </p:nvPr>
        </p:nvSpPr>
        <p:spPr>
          <a:xfrm>
            <a:off x="947446" y="2652713"/>
            <a:ext cx="7946727" cy="3436936"/>
          </a:xfrm>
        </p:spPr>
        <p:txBody>
          <a:bodyPr rtlCol="0">
            <a:normAutofit/>
          </a:bodyPr>
          <a:lstStyle>
            <a:lvl1pPr marL="342900" indent="-283464">
              <a:spcBef>
                <a:spcPts val="1000"/>
              </a:spcBef>
              <a:buFont typeface="Arial" panose="020B0604020202020204" pitchFamily="34" charset="0"/>
              <a:buChar char="•"/>
              <a:defRPr lang="ja-JP" sz="2000">
                <a:solidFill>
                  <a:schemeClr val="bg1"/>
                </a:solidFill>
                <a:latin typeface="Meiryo UI" panose="020B0604030504040204" pitchFamily="50" charset="-128"/>
                <a:ea typeface="Meiryo UI" panose="020B0604030504040204" pitchFamily="50" charset="-128"/>
              </a:defRPr>
            </a:lvl1pPr>
            <a:lvl2pPr marL="566928" indent="-283464">
              <a:spcBef>
                <a:spcPts val="1000"/>
              </a:spcBef>
              <a:buFont typeface="Arial" panose="020B0604020202020204" pitchFamily="34" charset="0"/>
              <a:buChar char="•"/>
              <a:defRPr lang="ja-JP" sz="2000">
                <a:solidFill>
                  <a:schemeClr val="bg1"/>
                </a:solidFill>
                <a:latin typeface="Meiryo UI" panose="020B0604030504040204" pitchFamily="50" charset="-128"/>
                <a:ea typeface="Meiryo UI" panose="020B0604030504040204" pitchFamily="50" charset="-128"/>
              </a:defRPr>
            </a:lvl2pPr>
            <a:lvl3pPr marL="850392" indent="-283464">
              <a:spcBef>
                <a:spcPts val="1000"/>
              </a:spcBef>
              <a:buFont typeface="Arial" panose="020B0604020202020204" pitchFamily="34" charset="0"/>
              <a:buChar char="•"/>
              <a:defRPr lang="ja-JP" sz="2000">
                <a:solidFill>
                  <a:schemeClr val="bg1"/>
                </a:solidFill>
                <a:latin typeface="Meiryo UI" panose="020B0604030504040204" pitchFamily="50" charset="-128"/>
                <a:ea typeface="Meiryo UI" panose="020B0604030504040204" pitchFamily="50" charset="-128"/>
              </a:defRPr>
            </a:lvl3pPr>
            <a:lvl4pPr marL="1097280" indent="-283464">
              <a:spcBef>
                <a:spcPts val="1000"/>
              </a:spcBef>
              <a:buFont typeface="Arial" panose="020B0604020202020204" pitchFamily="34" charset="0"/>
              <a:buChar char="•"/>
              <a:defRPr lang="ja-JP" sz="2000">
                <a:solidFill>
                  <a:schemeClr val="bg1"/>
                </a:solidFill>
                <a:latin typeface="Meiryo UI" panose="020B0604030504040204" pitchFamily="50" charset="-128"/>
                <a:ea typeface="Meiryo UI" panose="020B0604030504040204" pitchFamily="50" charset="-128"/>
              </a:defRPr>
            </a:lvl4pPr>
            <a:lvl5pPr marL="1371600" indent="-283464">
              <a:spcBef>
                <a:spcPts val="1000"/>
              </a:spcBef>
              <a:buFont typeface="Arial" panose="020B0604020202020204" pitchFamily="34" charset="0"/>
              <a:buChar char="•"/>
              <a:defRPr lang="ja-JP" sz="2000">
                <a:solidFill>
                  <a:schemeClr val="bg1"/>
                </a:solidFill>
                <a:latin typeface="Meiryo UI" panose="020B0604030504040204" pitchFamily="50" charset="-128"/>
                <a:ea typeface="Meiryo UI" panose="020B0604030504040204" pitchFamily="50" charset="-128"/>
              </a:defRPr>
            </a:lvl5pPr>
          </a:lstStyle>
          <a:p>
            <a:pPr lvl="0" rtl="0"/>
            <a:r>
              <a:rPr lang="ja-JP" dirty="0"/>
              <a:t>クリックしてテキストを追加</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4" name="日付プレースホルダー 3">
            <a:extLst>
              <a:ext uri="{FF2B5EF4-FFF2-40B4-BE49-F238E27FC236}">
                <a16:creationId xmlns:a16="http://schemas.microsoft.com/office/drawing/2014/main" id="{8E95D4F5-F69B-42F6-8A9D-330F696E144B}"/>
              </a:ext>
            </a:extLst>
          </p:cNvPr>
          <p:cNvSpPr>
            <a:spLocks noGrp="1"/>
          </p:cNvSpPr>
          <p:nvPr>
            <p:ph type="dt" sz="half" idx="10"/>
          </p:nvPr>
        </p:nvSpPr>
        <p:spPr/>
        <p:txBody>
          <a:bodyPr rtlCol="0">
            <a:noAutofit/>
          </a:bodyPr>
          <a:lstStyle>
            <a:lvl1pPr>
              <a:defRPr lang="ja-JP">
                <a:solidFill>
                  <a:schemeClr val="accent2"/>
                </a:solidFill>
                <a:latin typeface="Meiryo UI" panose="020B0604030504040204" pitchFamily="50" charset="-128"/>
                <a:ea typeface="Meiryo UI" panose="020B0604030504040204" pitchFamily="50" charset="-128"/>
              </a:defRPr>
            </a:lvl1pPr>
          </a:lstStyle>
          <a:p>
            <a:r>
              <a:rPr lang="en-US" dirty="0"/>
              <a:t>20XX/9/8</a:t>
            </a:r>
          </a:p>
        </p:txBody>
      </p:sp>
      <p:sp>
        <p:nvSpPr>
          <p:cNvPr id="5" name="フッター プレースホルダー 4">
            <a:extLst>
              <a:ext uri="{FF2B5EF4-FFF2-40B4-BE49-F238E27FC236}">
                <a16:creationId xmlns:a16="http://schemas.microsoft.com/office/drawing/2014/main" id="{FA79A23A-2238-4904-8692-9F2DAE8B8FC9}"/>
              </a:ext>
            </a:extLst>
          </p:cNvPr>
          <p:cNvSpPr>
            <a:spLocks noGrp="1"/>
          </p:cNvSpPr>
          <p:nvPr>
            <p:ph type="ftr" sz="quarter" idx="11"/>
          </p:nvPr>
        </p:nvSpPr>
        <p:spPr/>
        <p:txBody>
          <a:bodyPr rtlCol="0">
            <a:noAutofit/>
          </a:bodyPr>
          <a:lstStyle>
            <a:lvl1pPr>
              <a:defRPr lang="ja-JP">
                <a:solidFill>
                  <a:schemeClr val="accent2"/>
                </a:solidFill>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DB69FC35-DDC8-45FB-8ACB-21C15F57C1F1}"/>
              </a:ext>
            </a:extLst>
          </p:cNvPr>
          <p:cNvSpPr>
            <a:spLocks noGrp="1"/>
          </p:cNvSpPr>
          <p:nvPr>
            <p:ph type="sldNum" sz="quarter" idx="12"/>
          </p:nvPr>
        </p:nvSpPr>
        <p:spPr>
          <a:xfrm>
            <a:off x="8292633" y="6356351"/>
            <a:ext cx="1303804" cy="365125"/>
          </a:xfrm>
        </p:spPr>
        <p:txBody>
          <a:bodyPr rtlCol="0">
            <a:noAutofit/>
          </a:bodyPr>
          <a:lstStyle>
            <a:lvl1pPr>
              <a:defRPr lang="ja-JP">
                <a:solidFill>
                  <a:schemeClr val="accent3"/>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2883176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タイトルと 2 コンテンツ">
    <p:spTree>
      <p:nvGrpSpPr>
        <p:cNvPr id="1" name=""/>
        <p:cNvGrpSpPr/>
        <p:nvPr/>
      </p:nvGrpSpPr>
      <p:grpSpPr>
        <a:xfrm>
          <a:off x="0" y="0"/>
          <a:ext cx="0" cy="0"/>
          <a:chOff x="0" y="0"/>
          <a:chExt cx="0" cy="0"/>
        </a:xfrm>
      </p:grpSpPr>
      <p:grpSp>
        <p:nvGrpSpPr>
          <p:cNvPr id="6" name="グループ 5">
            <a:extLst>
              <a:ext uri="{FF2B5EF4-FFF2-40B4-BE49-F238E27FC236}">
                <a16:creationId xmlns:a16="http://schemas.microsoft.com/office/drawing/2014/main" id="{1A0E8D4A-B13C-C7EE-5E27-278124A1276E}"/>
              </a:ext>
              <a:ext uri="{C183D7F6-B498-43B3-948B-1728B52AA6E4}">
                <adec:decorative xmlns:adec="http://schemas.microsoft.com/office/drawing/2017/decorative" val="1"/>
              </a:ext>
            </a:extLst>
          </p:cNvPr>
          <p:cNvGrpSpPr/>
          <p:nvPr userDrawn="1"/>
        </p:nvGrpSpPr>
        <p:grpSpPr>
          <a:xfrm>
            <a:off x="1" y="2"/>
            <a:ext cx="9905999" cy="6857999"/>
            <a:chOff x="1" y="1"/>
            <a:chExt cx="12191999" cy="6857999"/>
          </a:xfrm>
        </p:grpSpPr>
        <p:sp>
          <p:nvSpPr>
            <p:cNvPr id="4" name="フリーフォーム(F)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sp>
          <p:nvSpPr>
            <p:cNvPr id="5" name="フリーフォーム(F)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grpSp>
      <p:sp>
        <p:nvSpPr>
          <p:cNvPr id="2" name="タイトル 1">
            <a:extLst>
              <a:ext uri="{FF2B5EF4-FFF2-40B4-BE49-F238E27FC236}">
                <a16:creationId xmlns:a16="http://schemas.microsoft.com/office/drawing/2014/main" id="{3CD97974-B93C-4C96-B3F6-F69E3D6DE6CA}"/>
              </a:ext>
            </a:extLst>
          </p:cNvPr>
          <p:cNvSpPr>
            <a:spLocks noGrp="1"/>
          </p:cNvSpPr>
          <p:nvPr>
            <p:ph type="title" hasCustomPrompt="1"/>
          </p:nvPr>
        </p:nvSpPr>
        <p:spPr>
          <a:xfrm>
            <a:off x="948588" y="69009"/>
            <a:ext cx="7945586" cy="1706563"/>
          </a:xfrm>
        </p:spPr>
        <p:txBody>
          <a:bodyPr rtlCol="0" anchor="b">
            <a:noAutofit/>
          </a:bodyPr>
          <a:lstStyle>
            <a:lvl1pPr>
              <a:defRPr lang="ja-JP" sz="4200" b="1">
                <a:solidFill>
                  <a:schemeClr val="bg1"/>
                </a:solidFill>
                <a:latin typeface="Meiryo UI" panose="020B0604030504040204" pitchFamily="50" charset="-128"/>
                <a:ea typeface="Meiryo UI" panose="020B0604030504040204" pitchFamily="50" charset="-128"/>
              </a:defRPr>
            </a:lvl1pPr>
          </a:lstStyle>
          <a:p>
            <a:pPr rtl="0"/>
            <a:r>
              <a:rPr lang="ja-JP" dirty="0"/>
              <a:t>クリックしてタイトルを追加</a:t>
            </a:r>
          </a:p>
        </p:txBody>
      </p:sp>
      <p:sp>
        <p:nvSpPr>
          <p:cNvPr id="14" name="コンテンツ プレースホルダー 2">
            <a:extLst>
              <a:ext uri="{FF2B5EF4-FFF2-40B4-BE49-F238E27FC236}">
                <a16:creationId xmlns:a16="http://schemas.microsoft.com/office/drawing/2014/main" id="{926B296A-EB6A-9BE9-E813-B15C46524F4D}"/>
              </a:ext>
            </a:extLst>
          </p:cNvPr>
          <p:cNvSpPr>
            <a:spLocks noGrp="1"/>
          </p:cNvSpPr>
          <p:nvPr>
            <p:ph idx="12" hasCustomPrompt="1"/>
          </p:nvPr>
        </p:nvSpPr>
        <p:spPr>
          <a:xfrm>
            <a:off x="948588" y="2023984"/>
            <a:ext cx="3789045" cy="3332832"/>
          </a:xfrm>
        </p:spPr>
        <p:txBody>
          <a:bodyPr rtlCol="0">
            <a:normAutofit/>
          </a:bodyPr>
          <a:lstStyle>
            <a:lvl1pPr marL="530352" indent="-530352">
              <a:spcBef>
                <a:spcPts val="1000"/>
              </a:spcBef>
              <a:buFont typeface="+mj-lt"/>
              <a:buAutoNum type="arabicPeriod"/>
              <a:defRPr lang="ja-JP" sz="2000">
                <a:solidFill>
                  <a:schemeClr val="bg1"/>
                </a:solidFill>
                <a:latin typeface="Meiryo UI" panose="020B0604030504040204" pitchFamily="50" charset="-128"/>
                <a:ea typeface="Meiryo UI" panose="020B0604030504040204" pitchFamily="50" charset="-128"/>
              </a:defRPr>
            </a:lvl1pPr>
            <a:lvl2pPr marL="1097280" indent="-530352">
              <a:spcBef>
                <a:spcPts val="1000"/>
              </a:spcBef>
              <a:buFont typeface="+mj-lt"/>
              <a:buAutoNum type="alphaLcPeriod"/>
              <a:defRPr lang="ja-JP" sz="2000">
                <a:solidFill>
                  <a:schemeClr val="bg1"/>
                </a:solidFill>
                <a:latin typeface="Meiryo UI" panose="020B0604030504040204" pitchFamily="50" charset="-128"/>
                <a:ea typeface="Meiryo UI" panose="020B0604030504040204" pitchFamily="50" charset="-128"/>
              </a:defRPr>
            </a:lvl2pPr>
            <a:lvl3pPr marL="1645920" indent="-530352">
              <a:spcBef>
                <a:spcPts val="1000"/>
              </a:spcBef>
              <a:buFont typeface="+mj-lt"/>
              <a:buAutoNum type="arabicParenR"/>
              <a:defRPr lang="ja-JP" sz="2000">
                <a:solidFill>
                  <a:schemeClr val="bg1"/>
                </a:solidFill>
                <a:latin typeface="Meiryo UI" panose="020B0604030504040204" pitchFamily="50" charset="-128"/>
                <a:ea typeface="Meiryo UI" panose="020B0604030504040204" pitchFamily="50" charset="-128"/>
              </a:defRPr>
            </a:lvl3pPr>
            <a:lvl4pPr marL="1920240" indent="-530352">
              <a:spcBef>
                <a:spcPts val="1000"/>
              </a:spcBef>
              <a:buFont typeface="+mj-lt"/>
              <a:buAutoNum type="alphaLcParenR"/>
              <a:defRPr lang="ja-JP" sz="2000">
                <a:solidFill>
                  <a:schemeClr val="bg1"/>
                </a:solidFill>
                <a:latin typeface="Meiryo UI" panose="020B0604030504040204" pitchFamily="50" charset="-128"/>
                <a:ea typeface="Meiryo UI" panose="020B0604030504040204" pitchFamily="50" charset="-128"/>
              </a:defRPr>
            </a:lvl4pPr>
            <a:lvl5pPr marL="2560320" indent="-514350">
              <a:spcBef>
                <a:spcPts val="1000"/>
              </a:spcBef>
              <a:buFont typeface="+mj-lt"/>
              <a:buAutoNum type="romanLcPeriod"/>
              <a:defRPr lang="ja-JP" sz="2000">
                <a:solidFill>
                  <a:schemeClr val="bg1"/>
                </a:solidFill>
                <a:latin typeface="Meiryo UI" panose="020B0604030504040204" pitchFamily="50" charset="-128"/>
                <a:ea typeface="Meiryo UI" panose="020B0604030504040204" pitchFamily="50" charset="-128"/>
              </a:defRPr>
            </a:lvl5pPr>
          </a:lstStyle>
          <a:p>
            <a:pPr lvl="0" rtl="0"/>
            <a:r>
              <a:rPr lang="ja-JP" dirty="0"/>
              <a:t>クリックしてテキストを追加</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9" name="コンテンツ プレースホルダー 2">
            <a:extLst>
              <a:ext uri="{FF2B5EF4-FFF2-40B4-BE49-F238E27FC236}">
                <a16:creationId xmlns:a16="http://schemas.microsoft.com/office/drawing/2014/main" id="{9435B7D5-E7F8-1267-8942-3C97BE836B98}"/>
              </a:ext>
            </a:extLst>
          </p:cNvPr>
          <p:cNvSpPr>
            <a:spLocks noGrp="1"/>
          </p:cNvSpPr>
          <p:nvPr>
            <p:ph idx="11" hasCustomPrompt="1"/>
          </p:nvPr>
        </p:nvSpPr>
        <p:spPr>
          <a:xfrm>
            <a:off x="5105128" y="2023984"/>
            <a:ext cx="3789045" cy="3332832"/>
          </a:xfrm>
        </p:spPr>
        <p:txBody>
          <a:bodyPr rtlCol="0">
            <a:normAutofit/>
          </a:bodyPr>
          <a:lstStyle>
            <a:lvl1pPr marL="0" indent="0">
              <a:spcBef>
                <a:spcPts val="1000"/>
              </a:spcBef>
              <a:buFont typeface="Arial" panose="020B0604020202020204" pitchFamily="34" charset="0"/>
              <a:buNone/>
              <a:defRPr lang="ja-JP" sz="2000">
                <a:solidFill>
                  <a:schemeClr val="bg1"/>
                </a:solidFill>
                <a:latin typeface="Meiryo UI" panose="020B0604030504040204" pitchFamily="50" charset="-128"/>
                <a:ea typeface="Meiryo UI" panose="020B0604030504040204" pitchFamily="50" charset="-128"/>
              </a:defRPr>
            </a:lvl1pPr>
            <a:lvl2pPr marL="283464" indent="-283464">
              <a:spcBef>
                <a:spcPts val="1000"/>
              </a:spcBef>
              <a:buFont typeface="Arial" panose="020B0604020202020204" pitchFamily="34" charset="0"/>
              <a:buChar char="•"/>
              <a:defRPr lang="ja-JP" sz="2000">
                <a:solidFill>
                  <a:schemeClr val="bg1"/>
                </a:solidFill>
                <a:latin typeface="Meiryo UI" panose="020B0604030504040204" pitchFamily="50" charset="-128"/>
                <a:ea typeface="Meiryo UI" panose="020B0604030504040204" pitchFamily="50" charset="-128"/>
              </a:defRPr>
            </a:lvl2pPr>
            <a:lvl3pPr marL="566928" indent="-283464">
              <a:spcBef>
                <a:spcPts val="1000"/>
              </a:spcBef>
              <a:buFont typeface="Arial" panose="020B0604020202020204" pitchFamily="34" charset="0"/>
              <a:buChar char="•"/>
              <a:defRPr lang="ja-JP" sz="2000">
                <a:solidFill>
                  <a:schemeClr val="bg1"/>
                </a:solidFill>
                <a:latin typeface="Meiryo UI" panose="020B0604030504040204" pitchFamily="50" charset="-128"/>
                <a:ea typeface="Meiryo UI" panose="020B0604030504040204" pitchFamily="50" charset="-128"/>
              </a:defRPr>
            </a:lvl3pPr>
            <a:lvl4pPr marL="850392" indent="-283464">
              <a:spcBef>
                <a:spcPts val="1000"/>
              </a:spcBef>
              <a:buFont typeface="Arial" panose="020B0604020202020204" pitchFamily="34" charset="0"/>
              <a:buChar char="•"/>
              <a:defRPr lang="ja-JP" sz="2000">
                <a:solidFill>
                  <a:schemeClr val="bg1"/>
                </a:solidFill>
                <a:latin typeface="Meiryo UI" panose="020B0604030504040204" pitchFamily="50" charset="-128"/>
                <a:ea typeface="Meiryo UI" panose="020B0604030504040204" pitchFamily="50" charset="-128"/>
              </a:defRPr>
            </a:lvl4pPr>
            <a:lvl5pPr marL="1133856" indent="-283464">
              <a:spcBef>
                <a:spcPts val="1000"/>
              </a:spcBef>
              <a:buFont typeface="Arial" panose="020B0604020202020204" pitchFamily="34" charset="0"/>
              <a:buChar char="•"/>
              <a:defRPr lang="ja-JP" sz="2000">
                <a:solidFill>
                  <a:schemeClr val="bg1"/>
                </a:solidFill>
                <a:latin typeface="Meiryo UI" panose="020B0604030504040204" pitchFamily="50" charset="-128"/>
                <a:ea typeface="Meiryo UI" panose="020B0604030504040204" pitchFamily="50" charset="-128"/>
              </a:defRPr>
            </a:lvl5pPr>
          </a:lstStyle>
          <a:p>
            <a:pPr lvl="0" rtl="0"/>
            <a:r>
              <a:rPr lang="ja-JP" dirty="0"/>
              <a:t>クリックしてテキストを追加</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10" name="日付プレースホルダー 3">
            <a:extLst>
              <a:ext uri="{FF2B5EF4-FFF2-40B4-BE49-F238E27FC236}">
                <a16:creationId xmlns:a16="http://schemas.microsoft.com/office/drawing/2014/main" id="{7536C149-3EFE-A94E-902D-57CED00B2C0F}"/>
              </a:ext>
            </a:extLst>
          </p:cNvPr>
          <p:cNvSpPr>
            <a:spLocks noGrp="1"/>
          </p:cNvSpPr>
          <p:nvPr>
            <p:ph type="dt" sz="half" idx="2"/>
          </p:nvPr>
        </p:nvSpPr>
        <p:spPr>
          <a:xfrm>
            <a:off x="309563" y="6356351"/>
            <a:ext cx="1382077" cy="365125"/>
          </a:xfrm>
          <a:prstGeom prst="rect">
            <a:avLst/>
          </a:prstGeom>
        </p:spPr>
        <p:txBody>
          <a:bodyPr vert="horz" lIns="91440" tIns="45720" rIns="91440" bIns="45720" rtlCol="0" anchor="ctr">
            <a:noAutofit/>
          </a:bodyPr>
          <a:lstStyle>
            <a:lvl1pPr algn="l">
              <a:defRPr lang="ja-JP" sz="1200">
                <a:solidFill>
                  <a:schemeClr val="accent3"/>
                </a:solidFill>
                <a:latin typeface="Meiryo UI" panose="020B0604030504040204" pitchFamily="50" charset="-128"/>
                <a:ea typeface="Meiryo UI" panose="020B0604030504040204" pitchFamily="50" charset="-128"/>
              </a:defRPr>
            </a:lvl1pPr>
          </a:lstStyle>
          <a:p>
            <a:r>
              <a:rPr lang="en-US" dirty="0"/>
              <a:t>20XX/9/8</a:t>
            </a:r>
          </a:p>
        </p:txBody>
      </p:sp>
      <p:sp>
        <p:nvSpPr>
          <p:cNvPr id="11" name="フッター プレースホルダー 4">
            <a:extLst>
              <a:ext uri="{FF2B5EF4-FFF2-40B4-BE49-F238E27FC236}">
                <a16:creationId xmlns:a16="http://schemas.microsoft.com/office/drawing/2014/main" id="{53CA1E78-F17D-F34D-9F81-0DBF44F37894}"/>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noAutofit/>
          </a:bodyPr>
          <a:lstStyle>
            <a:lvl1pPr algn="ctr">
              <a:defRPr lang="ja-JP" sz="1200">
                <a:solidFill>
                  <a:schemeClr val="accent2"/>
                </a:solidFill>
                <a:latin typeface="Meiryo UI" panose="020B0604030504040204" pitchFamily="50" charset="-128"/>
                <a:ea typeface="Meiryo UI" panose="020B0604030504040204" pitchFamily="50" charset="-128"/>
              </a:defRPr>
            </a:lvl1pPr>
          </a:lstStyle>
          <a:p>
            <a:endParaRPr lang="ja-JP" altLang="en-US" dirty="0"/>
          </a:p>
        </p:txBody>
      </p:sp>
      <p:sp>
        <p:nvSpPr>
          <p:cNvPr id="12" name="スライド番号プレースホルダー 5">
            <a:extLst>
              <a:ext uri="{FF2B5EF4-FFF2-40B4-BE49-F238E27FC236}">
                <a16:creationId xmlns:a16="http://schemas.microsoft.com/office/drawing/2014/main" id="{1FE54918-A625-F64F-A42E-A427E9B2D489}"/>
              </a:ext>
            </a:extLst>
          </p:cNvPr>
          <p:cNvSpPr>
            <a:spLocks noGrp="1"/>
          </p:cNvSpPr>
          <p:nvPr>
            <p:ph type="sldNum" sz="quarter" idx="4"/>
          </p:nvPr>
        </p:nvSpPr>
        <p:spPr>
          <a:xfrm>
            <a:off x="8249537" y="6356351"/>
            <a:ext cx="1346900" cy="365125"/>
          </a:xfrm>
          <a:prstGeom prst="rect">
            <a:avLst/>
          </a:prstGeom>
        </p:spPr>
        <p:txBody>
          <a:bodyPr vert="horz" lIns="91440" tIns="45720" rIns="91440" bIns="45720" rtlCol="0" anchor="ctr">
            <a:noAutofit/>
          </a:bodyPr>
          <a:lstStyle>
            <a:lvl1pPr algn="r">
              <a:defRPr lang="ja-JP" sz="1200">
                <a:solidFill>
                  <a:schemeClr val="accent2"/>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402042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t>20XX/9/8</a:t>
            </a:r>
            <a:endParaRPr 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94A09A9-5501-47C1-A89A-A340965A2BE2}" type="slidenum">
              <a:rPr lang="en-US" altLang="ja-JP" smtClean="0"/>
              <a:pPr/>
              <a:t>‹#›</a:t>
            </a:fld>
            <a:endParaRPr lang="en-US" altLang="en-US" dirty="0"/>
          </a:p>
        </p:txBody>
      </p:sp>
      <p:grpSp>
        <p:nvGrpSpPr>
          <p:cNvPr id="7" name="グループ 12">
            <a:extLst>
              <a:ext uri="{FF2B5EF4-FFF2-40B4-BE49-F238E27FC236}">
                <a16:creationId xmlns:a16="http://schemas.microsoft.com/office/drawing/2014/main" id="{46E2DEEC-5457-E6E7-C179-5E8B1AD7B97A}"/>
              </a:ext>
              <a:ext uri="{C183D7F6-B498-43B3-948B-1728B52AA6E4}">
                <adec:decorative xmlns:adec="http://schemas.microsoft.com/office/drawing/2017/decorative" val="1"/>
              </a:ext>
            </a:extLst>
          </p:cNvPr>
          <p:cNvGrpSpPr/>
          <p:nvPr userDrawn="1"/>
        </p:nvGrpSpPr>
        <p:grpSpPr>
          <a:xfrm>
            <a:off x="1" y="0"/>
            <a:ext cx="9905999" cy="6858000"/>
            <a:chOff x="1" y="0"/>
            <a:chExt cx="12191999" cy="6858000"/>
          </a:xfrm>
        </p:grpSpPr>
        <p:sp>
          <p:nvSpPr>
            <p:cNvPr id="8" name="フリーフォーム(F) 3">
              <a:extLst>
                <a:ext uri="{FF2B5EF4-FFF2-40B4-BE49-F238E27FC236}">
                  <a16:creationId xmlns:a16="http://schemas.microsoft.com/office/drawing/2014/main" id="{03C7E27C-65B7-08B9-C2B1-E254AE890C51}"/>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sp>
          <p:nvSpPr>
            <p:cNvPr id="9" name="フリーフォーム(F) 4">
              <a:extLst>
                <a:ext uri="{FF2B5EF4-FFF2-40B4-BE49-F238E27FC236}">
                  <a16:creationId xmlns:a16="http://schemas.microsoft.com/office/drawing/2014/main" id="{241833F0-02BB-D6C6-FA55-FD44DF75D27B}"/>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sp>
          <p:nvSpPr>
            <p:cNvPr id="10" name="フリーフォーム(F) 5">
              <a:extLst>
                <a:ext uri="{FF2B5EF4-FFF2-40B4-BE49-F238E27FC236}">
                  <a16:creationId xmlns:a16="http://schemas.microsoft.com/office/drawing/2014/main" id="{7661C80F-1583-A094-3792-0E2ED27A3B57}"/>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grpSp>
          <p:nvGrpSpPr>
            <p:cNvPr id="11" name="グループ 8">
              <a:extLst>
                <a:ext uri="{FF2B5EF4-FFF2-40B4-BE49-F238E27FC236}">
                  <a16:creationId xmlns:a16="http://schemas.microsoft.com/office/drawing/2014/main" id="{307F54DD-2C7D-4D05-5012-0106E80D955C}"/>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12" name="フリーフォーム(F) 6">
                <a:extLst>
                  <a:ext uri="{FF2B5EF4-FFF2-40B4-BE49-F238E27FC236}">
                    <a16:creationId xmlns:a16="http://schemas.microsoft.com/office/drawing/2014/main" id="{E503372A-E924-170D-EAA9-58C9883F8B8F}"/>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sp>
            <p:nvSpPr>
              <p:cNvPr id="13" name="フリーフォーム(F) 7">
                <a:extLst>
                  <a:ext uri="{FF2B5EF4-FFF2-40B4-BE49-F238E27FC236}">
                    <a16:creationId xmlns:a16="http://schemas.microsoft.com/office/drawing/2014/main" id="{5946D4D8-3FAB-CE3A-B5C1-D37DD1A6DB6A}"/>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800" dirty="0">
                  <a:latin typeface="Meiryo UI" panose="020B0604030504040204" pitchFamily="50" charset="-128"/>
                  <a:ea typeface="Meiryo UI" panose="020B0604030504040204" pitchFamily="50" charset="-128"/>
                </a:endParaRPr>
              </a:p>
            </p:txBody>
          </p:sp>
        </p:grpSp>
      </p:grpSp>
    </p:spTree>
    <p:extLst>
      <p:ext uri="{BB962C8B-B14F-4D97-AF65-F5344CB8AC3E}">
        <p14:creationId xmlns:p14="http://schemas.microsoft.com/office/powerpoint/2010/main" val="166697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t>20XX/9/8</a:t>
            </a:r>
            <a:endParaRPr 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295635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lang="en-US"/>
              <a:t>20XX/9/8</a:t>
            </a:r>
            <a:endParaRPr 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89346783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lang="en-US"/>
              <a:t>20XX/9/8</a:t>
            </a:r>
            <a:endParaRPr lang="en-US" dirty="0"/>
          </a:p>
        </p:txBody>
      </p:sp>
      <p:sp>
        <p:nvSpPr>
          <p:cNvPr id="8" name="Footer Placeholder 7"/>
          <p:cNvSpPr>
            <a:spLocks noGrp="1"/>
          </p:cNvSpPr>
          <p:nvPr>
            <p:ph type="ftr" sz="quarter" idx="11"/>
          </p:nvPr>
        </p:nvSpPr>
        <p:spPr/>
        <p:txBody>
          <a:bodyPr/>
          <a:lstStyle/>
          <a:p>
            <a:endParaRPr lang="ja-JP" altLang="en-US" dirty="0"/>
          </a:p>
        </p:txBody>
      </p:sp>
      <p:sp>
        <p:nvSpPr>
          <p:cNvPr id="9" name="Slide Number Placeholder 8"/>
          <p:cNvSpPr>
            <a:spLocks noGrp="1"/>
          </p:cNvSpPr>
          <p:nvPr>
            <p:ph type="sldNum" sz="quarter" idx="12"/>
          </p:nvPr>
        </p:nvSpPr>
        <p:spPr/>
        <p:txBody>
          <a:body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172339333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lang="en-US"/>
              <a:t>20XX/9/8</a:t>
            </a:r>
            <a:endParaRPr lang="en-US" dirty="0"/>
          </a:p>
        </p:txBody>
      </p:sp>
      <p:sp>
        <p:nvSpPr>
          <p:cNvPr id="4" name="Footer Placeholder 3"/>
          <p:cNvSpPr>
            <a:spLocks noGrp="1"/>
          </p:cNvSpPr>
          <p:nvPr>
            <p:ph type="ftr" sz="quarter" idx="11"/>
          </p:nvPr>
        </p:nvSpPr>
        <p:spPr/>
        <p:txBody>
          <a:bodyPr/>
          <a:lstStyle/>
          <a:p>
            <a:endParaRPr lang="ja-JP" altLang="en-US" dirty="0"/>
          </a:p>
        </p:txBody>
      </p:sp>
      <p:sp>
        <p:nvSpPr>
          <p:cNvPr id="5" name="Slide Number Placeholder 4"/>
          <p:cNvSpPr>
            <a:spLocks noGrp="1"/>
          </p:cNvSpPr>
          <p:nvPr>
            <p:ph type="sldNum" sz="quarter" idx="12"/>
          </p:nvPr>
        </p:nvSpPr>
        <p:spPr/>
        <p:txBody>
          <a:body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380474694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20XX/9/8</a:t>
            </a:r>
            <a:endParaRPr lang="en-US" dirty="0"/>
          </a:p>
        </p:txBody>
      </p:sp>
      <p:sp>
        <p:nvSpPr>
          <p:cNvPr id="3" name="Footer Placeholder 2"/>
          <p:cNvSpPr>
            <a:spLocks noGrp="1"/>
          </p:cNvSpPr>
          <p:nvPr>
            <p:ph type="ftr" sz="quarter" idx="11"/>
          </p:nvPr>
        </p:nvSpPr>
        <p:spPr/>
        <p:txBody>
          <a:bodyPr/>
          <a:lstStyle/>
          <a:p>
            <a:endParaRPr lang="ja-JP" altLang="en-US" dirty="0"/>
          </a:p>
        </p:txBody>
      </p:sp>
      <p:sp>
        <p:nvSpPr>
          <p:cNvPr id="4" name="Slide Number Placeholder 3"/>
          <p:cNvSpPr>
            <a:spLocks noGrp="1"/>
          </p:cNvSpPr>
          <p:nvPr>
            <p:ph type="sldNum" sz="quarter" idx="12"/>
          </p:nvPr>
        </p:nvSpPr>
        <p:spPr/>
        <p:txBody>
          <a:body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153641610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t>20XX/9/8</a:t>
            </a:r>
            <a:endParaRPr 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64515102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t>20XX/9/8</a:t>
            </a:r>
            <a:endParaRPr 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208254492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20XX/9/8</a:t>
            </a:r>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310281301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671" r:id="rId14"/>
    <p:sldLayoutId id="2147483669" r:id="rId15"/>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120" userDrawn="1">
          <p15:clr>
            <a:srgbClr val="A4A3A4"/>
          </p15:clr>
        </p15:guide>
        <p15:guide id="3" pos="195" userDrawn="1">
          <p15:clr>
            <a:srgbClr val="547EBF"/>
          </p15:clr>
        </p15:guide>
        <p15:guide id="4" orient="horz" pos="240" userDrawn="1">
          <p15:clr>
            <a:srgbClr val="547EBF"/>
          </p15:clr>
        </p15:guide>
        <p15:guide id="5" pos="6045" userDrawn="1">
          <p15:clr>
            <a:srgbClr val="547EBF"/>
          </p15:clr>
        </p15:guide>
        <p15:guide id="6" orient="horz" pos="4080" userDrawn="1">
          <p15:clr>
            <a:srgbClr val="547EBF"/>
          </p15:clr>
        </p15:guide>
        <p15:guide id="7" pos="3218" userDrawn="1">
          <p15:clr>
            <a:srgbClr val="547EBF"/>
          </p15:clr>
        </p15:guide>
        <p15:guide id="8" pos="3023" userDrawn="1">
          <p15:clr>
            <a:srgbClr val="547EBF"/>
          </p15:clr>
        </p15:guide>
        <p15:guide id="9" pos="1716" userDrawn="1">
          <p15:clr>
            <a:srgbClr val="547EBF"/>
          </p15:clr>
        </p15:guide>
        <p15:guide id="10" pos="1502" userDrawn="1">
          <p15:clr>
            <a:srgbClr val="547EBF"/>
          </p15:clr>
        </p15:guide>
        <p15:guide id="11" pos="4524" userDrawn="1">
          <p15:clr>
            <a:srgbClr val="547EBF"/>
          </p15:clr>
        </p15:guide>
        <p15:guide id="12" pos="4739" userDrawn="1">
          <p15:clr>
            <a:srgbClr val="547EBF"/>
          </p15:clr>
        </p15:guide>
        <p15:guide id="13" pos="4037" userDrawn="1">
          <p15:clr>
            <a:srgbClr val="9FCC3B"/>
          </p15:clr>
        </p15:guide>
        <p15:guide id="14" pos="4232" userDrawn="1">
          <p15:clr>
            <a:srgbClr val="9FCC3B"/>
          </p15:clr>
        </p15:guide>
        <p15:guide id="15" pos="2204" userDrawn="1">
          <p15:clr>
            <a:srgbClr val="9FCC3B"/>
          </p15:clr>
        </p15:guide>
        <p15:guide id="16" pos="2009"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gensyokushin.jimdofree.com/" TargetMode="External"/><Relationship Id="rId2" Type="http://schemas.openxmlformats.org/officeDocument/2006/relationships/hyperlink" Target="https://www.dadala.net/"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9874394-B26B-99D2-AEB6-57A2C620C01B}"/>
              </a:ext>
            </a:extLst>
          </p:cNvPr>
          <p:cNvSpPr txBox="1"/>
          <p:nvPr/>
        </p:nvSpPr>
        <p:spPr>
          <a:xfrm>
            <a:off x="1747157" y="5700591"/>
            <a:ext cx="6411685" cy="369332"/>
          </a:xfrm>
          <a:prstGeom prst="rect">
            <a:avLst/>
          </a:prstGeom>
          <a:noFill/>
        </p:spPr>
        <p:txBody>
          <a:bodyPr wrap="square" rtlCol="0">
            <a:spAutoFit/>
          </a:bodyPr>
          <a:lstStyle/>
          <a:p>
            <a:r>
              <a:rPr lang="ja-JP" altLang="ja-JP" dirty="0"/>
              <a:t>ヒューマニスティック英語教育研究会名誉顧問</a:t>
            </a:r>
            <a:r>
              <a:rPr lang="ja-JP" altLang="en-US" dirty="0"/>
              <a:t>　三浦　孝</a:t>
            </a:r>
            <a:endParaRPr kumimoji="1" lang="ja-JP" altLang="en-US" sz="2800" dirty="0"/>
          </a:p>
        </p:txBody>
      </p:sp>
      <p:sp>
        <p:nvSpPr>
          <p:cNvPr id="8" name="テキスト ボックス 7">
            <a:extLst>
              <a:ext uri="{FF2B5EF4-FFF2-40B4-BE49-F238E27FC236}">
                <a16:creationId xmlns:a16="http://schemas.microsoft.com/office/drawing/2014/main" id="{5DC3907B-ED20-8736-E927-2C94488E415C}"/>
              </a:ext>
            </a:extLst>
          </p:cNvPr>
          <p:cNvSpPr txBox="1"/>
          <p:nvPr/>
        </p:nvSpPr>
        <p:spPr>
          <a:xfrm>
            <a:off x="352858" y="280246"/>
            <a:ext cx="9200283" cy="1631216"/>
          </a:xfrm>
          <a:prstGeom prst="rect">
            <a:avLst/>
          </a:prstGeom>
          <a:solidFill>
            <a:srgbClr val="FFC000"/>
          </a:solidFill>
        </p:spPr>
        <p:txBody>
          <a:bodyPr wrap="square" rtlCol="0">
            <a:spAutoFit/>
          </a:bodyPr>
          <a:lstStyle/>
          <a:p>
            <a:pPr algn="ctr"/>
            <a:r>
              <a:rPr lang="en-US" altLang="ja-JP" sz="2400" dirty="0"/>
              <a:t>2025.10.18</a:t>
            </a:r>
            <a:r>
              <a:rPr lang="ja-JP" altLang="en-US" sz="2400" dirty="0"/>
              <a:t>　名古屋</a:t>
            </a:r>
            <a:r>
              <a:rPr lang="en-US" altLang="ja-JP" sz="2400" dirty="0"/>
              <a:t>SEEDS</a:t>
            </a:r>
            <a:r>
              <a:rPr lang="ja-JP" altLang="en-US" sz="2400" dirty="0"/>
              <a:t>研究会</a:t>
            </a:r>
            <a:endParaRPr lang="en-US" altLang="ja-JP" sz="2400" dirty="0"/>
          </a:p>
          <a:p>
            <a:pPr algn="ctr"/>
            <a:r>
              <a:rPr lang="ja-JP" altLang="ja-JP" sz="2800" b="1" dirty="0"/>
              <a:t>ヒューマニティの成長を支援する英語授業</a:t>
            </a:r>
            <a:endParaRPr lang="en-US" altLang="ja-JP" sz="2800" b="1" dirty="0"/>
          </a:p>
          <a:p>
            <a:pPr algn="ctr"/>
            <a:r>
              <a:rPr lang="en-US" altLang="ja-JP" sz="2800" b="1" dirty="0"/>
              <a:t>---Human-centered Approach to Language Education</a:t>
            </a:r>
          </a:p>
          <a:p>
            <a:pPr algn="r"/>
            <a:r>
              <a:rPr lang="ja-JP" altLang="en-US" sz="2000" dirty="0"/>
              <a:t>静岡大学名誉教授　三浦　孝</a:t>
            </a:r>
            <a:endParaRPr lang="ja-JP" altLang="ja-JP" sz="2000" dirty="0"/>
          </a:p>
        </p:txBody>
      </p:sp>
      <p:sp>
        <p:nvSpPr>
          <p:cNvPr id="9" name="矢印: 下 8">
            <a:extLst>
              <a:ext uri="{FF2B5EF4-FFF2-40B4-BE49-F238E27FC236}">
                <a16:creationId xmlns:a16="http://schemas.microsoft.com/office/drawing/2014/main" id="{5F4B164F-DDD4-D8AB-DF27-8EFD9571B9EE}"/>
              </a:ext>
            </a:extLst>
          </p:cNvPr>
          <p:cNvSpPr/>
          <p:nvPr/>
        </p:nvSpPr>
        <p:spPr>
          <a:xfrm>
            <a:off x="794086" y="2723022"/>
            <a:ext cx="144379" cy="3970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a:extLst>
              <a:ext uri="{FF2B5EF4-FFF2-40B4-BE49-F238E27FC236}">
                <a16:creationId xmlns:a16="http://schemas.microsoft.com/office/drawing/2014/main" id="{2D9B222A-4805-AE80-9569-3135076D8C83}"/>
              </a:ext>
            </a:extLst>
          </p:cNvPr>
          <p:cNvSpPr/>
          <p:nvPr/>
        </p:nvSpPr>
        <p:spPr>
          <a:xfrm>
            <a:off x="794085" y="3656321"/>
            <a:ext cx="144379" cy="3970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AA97EE35-1986-499B-13E3-544E364C11D2}"/>
              </a:ext>
            </a:extLst>
          </p:cNvPr>
          <p:cNvSpPr/>
          <p:nvPr/>
        </p:nvSpPr>
        <p:spPr>
          <a:xfrm>
            <a:off x="794084" y="4617569"/>
            <a:ext cx="144379" cy="3970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3F805306-D23C-A6FA-F8DD-5AD82EE532BD}"/>
              </a:ext>
            </a:extLst>
          </p:cNvPr>
          <p:cNvSpPr txBox="1"/>
          <p:nvPr/>
        </p:nvSpPr>
        <p:spPr>
          <a:xfrm>
            <a:off x="643241" y="2037863"/>
            <a:ext cx="8619515" cy="461665"/>
          </a:xfrm>
          <a:prstGeom prst="rect">
            <a:avLst/>
          </a:prstGeom>
          <a:solidFill>
            <a:srgbClr val="6DFFAF"/>
          </a:solidFill>
        </p:spPr>
        <p:txBody>
          <a:bodyPr wrap="square" rtlCol="0">
            <a:spAutoFit/>
          </a:bodyPr>
          <a:lstStyle/>
          <a:p>
            <a:r>
              <a:rPr kumimoji="1" lang="ja-JP" altLang="en-US" sz="2400" dirty="0"/>
              <a:t>講演アウトライン</a:t>
            </a:r>
          </a:p>
        </p:txBody>
      </p:sp>
      <p:sp>
        <p:nvSpPr>
          <p:cNvPr id="4" name="テキスト ボックス 3">
            <a:extLst>
              <a:ext uri="{FF2B5EF4-FFF2-40B4-BE49-F238E27FC236}">
                <a16:creationId xmlns:a16="http://schemas.microsoft.com/office/drawing/2014/main" id="{F91AB749-2A06-D1CA-6CDC-31E66423A902}"/>
              </a:ext>
            </a:extLst>
          </p:cNvPr>
          <p:cNvSpPr txBox="1"/>
          <p:nvPr/>
        </p:nvSpPr>
        <p:spPr>
          <a:xfrm>
            <a:off x="643241" y="2625929"/>
            <a:ext cx="8619515" cy="3877985"/>
          </a:xfrm>
          <a:prstGeom prst="rect">
            <a:avLst/>
          </a:prstGeom>
          <a:solidFill>
            <a:schemeClr val="accent6">
              <a:lumMod val="20000"/>
              <a:lumOff val="80000"/>
            </a:schemeClr>
          </a:solidFill>
        </p:spPr>
        <p:txBody>
          <a:bodyPr wrap="square" rtlCol="0">
            <a:spAutoFit/>
          </a:bodyPr>
          <a:lstStyle/>
          <a:p>
            <a:r>
              <a:rPr kumimoji="1" lang="en-US" altLang="ja-JP" sz="2000" dirty="0"/>
              <a:t> 1. </a:t>
            </a:r>
            <a:r>
              <a:rPr kumimoji="1" lang="ja-JP" altLang="en-US" sz="2400" dirty="0"/>
              <a:t>このアプローチの全体的イメージ</a:t>
            </a:r>
            <a:endParaRPr kumimoji="1" lang="en-US" altLang="ja-JP" sz="2400" dirty="0"/>
          </a:p>
          <a:p>
            <a:endParaRPr kumimoji="1" lang="en-US" altLang="ja-JP" sz="2000" dirty="0"/>
          </a:p>
          <a:p>
            <a:r>
              <a:rPr kumimoji="1" lang="ja-JP" altLang="en-US" sz="2000" dirty="0"/>
              <a:t>２．人格の完成をダイレクトに志向する英語教育の取り組み</a:t>
            </a:r>
            <a:endParaRPr kumimoji="1" lang="en-US" altLang="ja-JP" sz="2000" dirty="0"/>
          </a:p>
          <a:p>
            <a:endParaRPr kumimoji="1" lang="en-US" altLang="ja-JP" sz="2000" dirty="0"/>
          </a:p>
          <a:p>
            <a:r>
              <a:rPr kumimoji="1" lang="ja-JP" altLang="en-US" sz="2000" dirty="0"/>
              <a:t>３．ヒューマニスティック・モデルの特徴</a:t>
            </a:r>
            <a:endParaRPr kumimoji="1" lang="en-US" altLang="ja-JP" sz="2000" dirty="0"/>
          </a:p>
          <a:p>
            <a:endParaRPr kumimoji="1" lang="en-US" altLang="ja-JP" sz="2000" dirty="0"/>
          </a:p>
          <a:p>
            <a:r>
              <a:rPr kumimoji="1" lang="ja-JP" altLang="en-US" sz="2000" dirty="0"/>
              <a:t>４．具体的な授業アクティビティの紹介</a:t>
            </a:r>
            <a:endParaRPr kumimoji="1" lang="en-US" altLang="ja-JP" sz="2000" dirty="0"/>
          </a:p>
          <a:p>
            <a:endParaRPr kumimoji="1" lang="en-US" altLang="ja-JP" sz="2000" dirty="0"/>
          </a:p>
          <a:p>
            <a:r>
              <a:rPr kumimoji="1" lang="en-US" altLang="ja-JP" sz="2400" dirty="0"/>
              <a:t> </a:t>
            </a:r>
            <a:r>
              <a:rPr kumimoji="1" lang="en-US" altLang="ja-JP" sz="2000" dirty="0"/>
              <a:t>5.</a:t>
            </a:r>
            <a:r>
              <a:rPr kumimoji="1" lang="ja-JP" altLang="en-US" sz="2000" dirty="0"/>
              <a:t>　ヒューマニスティック・モデルへの疑問に答える</a:t>
            </a:r>
            <a:endParaRPr kumimoji="1" lang="en-US" altLang="ja-JP" sz="2000" dirty="0"/>
          </a:p>
          <a:p>
            <a:endParaRPr kumimoji="1" lang="en-US" altLang="ja-JP" sz="2000" dirty="0"/>
          </a:p>
          <a:p>
            <a:r>
              <a:rPr kumimoji="1" lang="ja-JP" altLang="en-US" sz="2000" dirty="0"/>
              <a:t> </a:t>
            </a:r>
            <a:r>
              <a:rPr kumimoji="1" lang="en-US" altLang="ja-JP" sz="2000" dirty="0"/>
              <a:t>6</a:t>
            </a:r>
            <a:r>
              <a:rPr kumimoji="1" lang="ja-JP" altLang="en-US" sz="2000" dirty="0"/>
              <a:t>．豊かな教育の実現を阻む、教員の過重労働問題をどうするか</a:t>
            </a:r>
            <a:endParaRPr kumimoji="1" lang="en-US" altLang="ja-JP" sz="2000" dirty="0"/>
          </a:p>
          <a:p>
            <a:endParaRPr kumimoji="1" lang="ja-JP" altLang="en-US" dirty="0"/>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F42C35-D165-EF84-7CC4-527E51713E65}"/>
              </a:ext>
            </a:extLst>
          </p:cNvPr>
          <p:cNvSpPr>
            <a:spLocks noGrp="1"/>
          </p:cNvSpPr>
          <p:nvPr>
            <p:ph type="title"/>
          </p:nvPr>
        </p:nvSpPr>
        <p:spPr>
          <a:xfrm>
            <a:off x="681038" y="365128"/>
            <a:ext cx="8543925" cy="821122"/>
          </a:xfrm>
          <a:solidFill>
            <a:schemeClr val="accent2">
              <a:lumMod val="20000"/>
              <a:lumOff val="80000"/>
            </a:schemeClr>
          </a:solidFill>
        </p:spPr>
        <p:txBody>
          <a:bodyPr>
            <a:noAutofit/>
          </a:bodyPr>
          <a:lstStyle/>
          <a:p>
            <a:r>
              <a:rPr lang="ja-JP" altLang="ja-JP" sz="2800" b="1" dirty="0">
                <a:effectLst/>
                <a:latin typeface="Century" panose="02040604050505020304" pitchFamily="18" charset="0"/>
                <a:ea typeface="ＭＳ 明朝" panose="02020609040205080304" pitchFamily="17" charset="-128"/>
                <a:cs typeface="Times New Roman" panose="02020603050405020304" pitchFamily="18" charset="0"/>
              </a:rPr>
              <a:t>４．</a:t>
            </a:r>
            <a:r>
              <a:rPr lang="ja-JP" altLang="en-US" sz="2800" b="1" dirty="0">
                <a:effectLst/>
                <a:latin typeface="Century" panose="02040604050505020304" pitchFamily="18" charset="0"/>
                <a:ea typeface="ＭＳ 明朝" panose="02020609040205080304" pitchFamily="17" charset="-128"/>
                <a:cs typeface="Times New Roman" panose="02020603050405020304" pitchFamily="18" charset="0"/>
              </a:rPr>
              <a:t>英語行動力を系統的に育成する</a:t>
            </a:r>
            <a:endParaRPr kumimoji="1" lang="ja-JP" altLang="en-US" sz="2800" dirty="0"/>
          </a:p>
        </p:txBody>
      </p:sp>
      <p:sp>
        <p:nvSpPr>
          <p:cNvPr id="3" name="テキスト ボックス 2">
            <a:extLst>
              <a:ext uri="{FF2B5EF4-FFF2-40B4-BE49-F238E27FC236}">
                <a16:creationId xmlns:a16="http://schemas.microsoft.com/office/drawing/2014/main" id="{8EBBBA46-1A74-8ABA-0997-817F72A4B46C}"/>
              </a:ext>
            </a:extLst>
          </p:cNvPr>
          <p:cNvSpPr txBox="1"/>
          <p:nvPr/>
        </p:nvSpPr>
        <p:spPr>
          <a:xfrm>
            <a:off x="827903" y="1878227"/>
            <a:ext cx="8254313" cy="4370427"/>
          </a:xfrm>
          <a:prstGeom prst="rect">
            <a:avLst/>
          </a:prstGeom>
          <a:solidFill>
            <a:schemeClr val="accent4">
              <a:lumMod val="20000"/>
              <a:lumOff val="80000"/>
            </a:schemeClr>
          </a:solidFill>
        </p:spPr>
        <p:txBody>
          <a:bodyPr wrap="square" rtlCol="0">
            <a:spAutoFit/>
          </a:bodyPr>
          <a:lstStyle/>
          <a:p>
            <a:r>
              <a:rPr kumimoji="1" lang="en-US" altLang="ja-JP" sz="2000" b="1" dirty="0">
                <a:solidFill>
                  <a:srgbClr val="C00000"/>
                </a:solidFill>
              </a:rPr>
              <a:t>4.1</a:t>
            </a:r>
            <a:r>
              <a:rPr kumimoji="1" lang="ja-JP" altLang="en-US" sz="2000" b="1" dirty="0">
                <a:solidFill>
                  <a:srgbClr val="C00000"/>
                </a:solidFill>
              </a:rPr>
              <a:t>　英語授業参加力</a:t>
            </a:r>
          </a:p>
          <a:p>
            <a:r>
              <a:rPr kumimoji="1" lang="ja-JP" altLang="en-US" dirty="0"/>
              <a:t>英語授業で用いられる代表的なコミュニケーション活動を、生徒が英語で運営できる行動力</a:t>
            </a:r>
          </a:p>
          <a:p>
            <a:r>
              <a:rPr kumimoji="1" lang="en-US" altLang="ja-JP" sz="2000" b="1" dirty="0">
                <a:solidFill>
                  <a:srgbClr val="C00000"/>
                </a:solidFill>
              </a:rPr>
              <a:t>4.2</a:t>
            </a:r>
            <a:r>
              <a:rPr kumimoji="1" lang="ja-JP" altLang="en-US" sz="2000" b="1" dirty="0">
                <a:solidFill>
                  <a:srgbClr val="C00000"/>
                </a:solidFill>
              </a:rPr>
              <a:t>　英語プレゼンテーション力</a:t>
            </a:r>
          </a:p>
          <a:p>
            <a:r>
              <a:rPr kumimoji="1" lang="ja-JP" altLang="en-US" dirty="0"/>
              <a:t>生徒がミニ・レクチャーの形で、英語で相手にわかりやすく情報・出来事・提案等を発表する力。また、その発表に生徒が聴衆として</a:t>
            </a:r>
            <a:r>
              <a:rPr kumimoji="1" lang="en-US" altLang="ja-JP" dirty="0"/>
              <a:t>active</a:t>
            </a:r>
            <a:r>
              <a:rPr kumimoji="1" lang="ja-JP" altLang="en-US" dirty="0"/>
              <a:t>に参加する力（聴き返し・関連質問）。</a:t>
            </a:r>
          </a:p>
          <a:p>
            <a:r>
              <a:rPr kumimoji="1" lang="en-US" altLang="ja-JP" sz="2000" b="1" dirty="0">
                <a:solidFill>
                  <a:srgbClr val="C00000"/>
                </a:solidFill>
              </a:rPr>
              <a:t>4.3</a:t>
            </a:r>
            <a:r>
              <a:rPr kumimoji="1" lang="ja-JP" altLang="en-US" sz="2000" b="1" dirty="0">
                <a:solidFill>
                  <a:srgbClr val="C00000"/>
                </a:solidFill>
              </a:rPr>
              <a:t>　英語交渉力</a:t>
            </a:r>
          </a:p>
          <a:p>
            <a:r>
              <a:rPr kumimoji="1" lang="ja-JP" altLang="en-US" dirty="0"/>
              <a:t>葛藤をも含んだ対人交渉場面で、相手の事情・利害・主張に耳を傾けて理解し、こちら側の事情・利害・主張を冷静に相手にわからせ、自分を生かし相手も生かすような合意点に達するべく交渉する力。</a:t>
            </a:r>
          </a:p>
          <a:p>
            <a:r>
              <a:rPr kumimoji="1" lang="en-US" altLang="ja-JP" sz="2000" b="1" dirty="0">
                <a:solidFill>
                  <a:srgbClr val="C00000"/>
                </a:solidFill>
              </a:rPr>
              <a:t>4.4</a:t>
            </a:r>
            <a:r>
              <a:rPr kumimoji="1" lang="ja-JP" altLang="en-US" sz="2000" b="1" dirty="0">
                <a:solidFill>
                  <a:srgbClr val="C00000"/>
                </a:solidFill>
              </a:rPr>
              <a:t>　英語ディベート力</a:t>
            </a:r>
          </a:p>
          <a:p>
            <a:r>
              <a:rPr kumimoji="1" lang="ja-JP" altLang="en-US" dirty="0"/>
              <a:t>賛否が分かれる論議で、自分の意見を形成し、根拠付け、表明し、相手の意見の根拠を問い、問題点を指摘する力（英語運用力</a:t>
            </a:r>
            <a:r>
              <a:rPr kumimoji="1" lang="en-US" altLang="ja-JP" dirty="0"/>
              <a:t>+critical thinking</a:t>
            </a:r>
            <a:r>
              <a:rPr kumimoji="1" lang="ja-JP" altLang="en-US" dirty="0"/>
              <a:t>）。</a:t>
            </a:r>
            <a:r>
              <a:rPr kumimoji="1" lang="en-US" altLang="ja-JP" dirty="0"/>
              <a:t>Mind</a:t>
            </a:r>
            <a:r>
              <a:rPr kumimoji="1" lang="ja-JP" altLang="en-US" dirty="0"/>
              <a:t>と</a:t>
            </a:r>
            <a:r>
              <a:rPr kumimoji="1" lang="en-US" altLang="ja-JP" dirty="0"/>
              <a:t>heart</a:t>
            </a:r>
            <a:r>
              <a:rPr kumimoji="1" lang="ja-JP" altLang="en-US" dirty="0"/>
              <a:t>を区別し、より高次の考えに到達すべく、双方が協力して議論する力。</a:t>
            </a:r>
          </a:p>
        </p:txBody>
      </p:sp>
    </p:spTree>
    <p:extLst>
      <p:ext uri="{BB962C8B-B14F-4D97-AF65-F5344CB8AC3E}">
        <p14:creationId xmlns:p14="http://schemas.microsoft.com/office/powerpoint/2010/main" val="2341807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1307D0-AEA9-F177-4E72-27CC9C66EFAC}"/>
              </a:ext>
            </a:extLst>
          </p:cNvPr>
          <p:cNvSpPr>
            <a:spLocks noGrp="1"/>
          </p:cNvSpPr>
          <p:nvPr>
            <p:ph type="title"/>
          </p:nvPr>
        </p:nvSpPr>
        <p:spPr>
          <a:xfrm>
            <a:off x="681038" y="365127"/>
            <a:ext cx="8543925" cy="870549"/>
          </a:xfrm>
          <a:solidFill>
            <a:schemeClr val="accent2">
              <a:lumMod val="20000"/>
              <a:lumOff val="80000"/>
            </a:schemeClr>
          </a:solidFill>
        </p:spPr>
        <p:txBody>
          <a:bodyPr/>
          <a:lstStyle/>
          <a:p>
            <a:r>
              <a:rPr kumimoji="1" lang="ja-JP" altLang="en-US" dirty="0"/>
              <a:t>４つの行動力の積み上げ</a:t>
            </a:r>
          </a:p>
        </p:txBody>
      </p:sp>
      <p:pic>
        <p:nvPicPr>
          <p:cNvPr id="16" name="図 15">
            <a:extLst>
              <a:ext uri="{FF2B5EF4-FFF2-40B4-BE49-F238E27FC236}">
                <a16:creationId xmlns:a16="http://schemas.microsoft.com/office/drawing/2014/main" id="{B5245203-26A8-2841-2279-837E30C0084B}"/>
              </a:ext>
            </a:extLst>
          </p:cNvPr>
          <p:cNvPicPr>
            <a:picLocks noChangeAspect="1"/>
          </p:cNvPicPr>
          <p:nvPr/>
        </p:nvPicPr>
        <p:blipFill>
          <a:blip r:embed="rId2"/>
          <a:stretch>
            <a:fillRect/>
          </a:stretch>
        </p:blipFill>
        <p:spPr>
          <a:xfrm>
            <a:off x="836141" y="1426164"/>
            <a:ext cx="7557822" cy="5035817"/>
          </a:xfrm>
          <a:prstGeom prst="rect">
            <a:avLst/>
          </a:prstGeom>
          <a:solidFill>
            <a:schemeClr val="accent4">
              <a:lumMod val="20000"/>
              <a:lumOff val="80000"/>
            </a:schemeClr>
          </a:solidFill>
        </p:spPr>
      </p:pic>
    </p:spTree>
    <p:extLst>
      <p:ext uri="{BB962C8B-B14F-4D97-AF65-F5344CB8AC3E}">
        <p14:creationId xmlns:p14="http://schemas.microsoft.com/office/powerpoint/2010/main" val="3480005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243F1F-F535-6EEF-D2E4-E87D68574D1E}"/>
              </a:ext>
            </a:extLst>
          </p:cNvPr>
          <p:cNvSpPr>
            <a:spLocks noGrp="1"/>
          </p:cNvSpPr>
          <p:nvPr>
            <p:ph type="title"/>
          </p:nvPr>
        </p:nvSpPr>
        <p:spPr>
          <a:xfrm>
            <a:off x="681038" y="365127"/>
            <a:ext cx="8543925" cy="498473"/>
          </a:xfrm>
          <a:solidFill>
            <a:srgbClr val="FF9900"/>
          </a:solidFill>
        </p:spPr>
        <p:txBody>
          <a:bodyPr>
            <a:normAutofit/>
          </a:bodyPr>
          <a:lstStyle/>
          <a:p>
            <a:r>
              <a:rPr kumimoji="1" lang="ja-JP" altLang="en-US" sz="2800" b="1" dirty="0"/>
              <a:t>５．教科書を使った、人間形成的な活動例（</a:t>
            </a:r>
            <a:r>
              <a:rPr kumimoji="1" lang="en-US" altLang="ja-JP" sz="2800" b="1" dirty="0"/>
              <a:t>1</a:t>
            </a:r>
            <a:r>
              <a:rPr kumimoji="1" lang="ja-JP" altLang="en-US" sz="2800" b="1" dirty="0"/>
              <a:t>）</a:t>
            </a:r>
          </a:p>
        </p:txBody>
      </p:sp>
      <p:sp>
        <p:nvSpPr>
          <p:cNvPr id="3" name="テキスト ボックス 2">
            <a:extLst>
              <a:ext uri="{FF2B5EF4-FFF2-40B4-BE49-F238E27FC236}">
                <a16:creationId xmlns:a16="http://schemas.microsoft.com/office/drawing/2014/main" id="{D8E2E6CC-C4F4-8602-E8DF-A3BBB5F6AD5F}"/>
              </a:ext>
            </a:extLst>
          </p:cNvPr>
          <p:cNvSpPr txBox="1"/>
          <p:nvPr/>
        </p:nvSpPr>
        <p:spPr>
          <a:xfrm>
            <a:off x="951471" y="1173892"/>
            <a:ext cx="7661189" cy="5632311"/>
          </a:xfrm>
          <a:prstGeom prst="rect">
            <a:avLst/>
          </a:prstGeom>
          <a:solidFill>
            <a:schemeClr val="accent4">
              <a:lumMod val="20000"/>
              <a:lumOff val="80000"/>
            </a:schemeClr>
          </a:solidFill>
        </p:spPr>
        <p:txBody>
          <a:bodyPr wrap="square" rtlCol="0">
            <a:spAutoFit/>
          </a:bodyPr>
          <a:lstStyle/>
          <a:p>
            <a:r>
              <a:rPr kumimoji="1" lang="ja-JP" altLang="en-US" dirty="0"/>
              <a:t>（ア）教科書の対話文をまねて、自分たちの会話を作ろう。</a:t>
            </a:r>
          </a:p>
          <a:p>
            <a:r>
              <a:rPr kumimoji="1" lang="en-US" altLang="ja-JP" dirty="0"/>
              <a:t>A: What are you going to do in the summer vacation?</a:t>
            </a:r>
          </a:p>
          <a:p>
            <a:r>
              <a:rPr kumimoji="1" lang="en-US" altLang="ja-JP" dirty="0"/>
              <a:t>B: I am going to ________________________________.</a:t>
            </a:r>
          </a:p>
          <a:p>
            <a:r>
              <a:rPr kumimoji="1" lang="en-US" altLang="ja-JP" dirty="0"/>
              <a:t>   How about you?</a:t>
            </a:r>
          </a:p>
          <a:p>
            <a:r>
              <a:rPr kumimoji="1" lang="en-US" altLang="ja-JP" dirty="0"/>
              <a:t>A: I am going to ________________________________.</a:t>
            </a:r>
          </a:p>
          <a:p>
            <a:r>
              <a:rPr kumimoji="1" lang="en-US" altLang="ja-JP" dirty="0"/>
              <a:t>B: That’s (wonderful/ exciting/ nice/ a hard job).</a:t>
            </a:r>
          </a:p>
          <a:p>
            <a:r>
              <a:rPr kumimoji="1" lang="ja-JP" altLang="en-US" dirty="0"/>
              <a:t>（イ）原稿を見ずに２人でスラスラ言えるようになったら、先生のところでチェックを受けよう。</a:t>
            </a:r>
          </a:p>
          <a:p>
            <a:r>
              <a:rPr kumimoji="1" lang="ja-JP" altLang="en-US" dirty="0"/>
              <a:t>（ウ）チェックが済んだ他のペアと、この会話をしよう。その結果をインタビューシートに記入しよう。</a:t>
            </a:r>
          </a:p>
          <a:p>
            <a:r>
              <a:rPr kumimoji="1" lang="ja-JP" altLang="en-US" dirty="0"/>
              <a:t>（エ）＜インタビューレポートの例＞</a:t>
            </a:r>
          </a:p>
          <a:p>
            <a:r>
              <a:rPr kumimoji="1" lang="ja-JP" altLang="en-US" dirty="0"/>
              <a:t>　　　　　　　　　　　　　　　</a:t>
            </a:r>
            <a:endParaRPr kumimoji="1" lang="en-US" altLang="ja-JP" dirty="0"/>
          </a:p>
          <a:p>
            <a:r>
              <a:rPr kumimoji="1" lang="ja-JP" altLang="en-US" dirty="0"/>
              <a:t>Ｉ                  </a:t>
            </a:r>
            <a:r>
              <a:rPr kumimoji="1" lang="en-US" altLang="ja-JP" dirty="0"/>
              <a:t>am going to	  visit my uncle in Kumamoto   in the summer vacation.  </a:t>
            </a:r>
          </a:p>
          <a:p>
            <a:r>
              <a:rPr kumimoji="1" lang="ja-JP" altLang="en-US" dirty="0"/>
              <a:t> </a:t>
            </a:r>
            <a:r>
              <a:rPr kumimoji="1" lang="en-US" altLang="ja-JP" dirty="0"/>
              <a:t>Haruki          is going to 	 attend his swimming club       in the summer vacation.</a:t>
            </a:r>
            <a:r>
              <a:rPr kumimoji="1" lang="ja-JP" altLang="en-US" dirty="0"/>
              <a:t>　                                            </a:t>
            </a:r>
          </a:p>
          <a:p>
            <a:r>
              <a:rPr kumimoji="1" lang="en-US" altLang="ja-JP" dirty="0"/>
              <a:t> Kana             is going to	 help her father’s farm              in the summer vacation.</a:t>
            </a:r>
          </a:p>
          <a:p>
            <a:r>
              <a:rPr kumimoji="1" lang="en-US" altLang="ja-JP" dirty="0"/>
              <a:t> My teacher  is going to	 travel in Canada                        in the summer vacation.</a:t>
            </a:r>
          </a:p>
          <a:p>
            <a:endParaRPr kumimoji="1" lang="en-US" altLang="ja-JP" dirty="0"/>
          </a:p>
          <a:p>
            <a:endParaRPr kumimoji="1" lang="en-US" altLang="ja-JP" dirty="0"/>
          </a:p>
          <a:p>
            <a:endParaRPr kumimoji="1" lang="en-US" altLang="ja-JP" dirty="0"/>
          </a:p>
          <a:p>
            <a:endParaRPr kumimoji="1" lang="en-US" altLang="ja-JP" dirty="0"/>
          </a:p>
        </p:txBody>
      </p:sp>
    </p:spTree>
    <p:extLst>
      <p:ext uri="{BB962C8B-B14F-4D97-AF65-F5344CB8AC3E}">
        <p14:creationId xmlns:p14="http://schemas.microsoft.com/office/powerpoint/2010/main" val="2476262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916005-AA23-66BF-969E-D7531C6A476C}"/>
              </a:ext>
            </a:extLst>
          </p:cNvPr>
          <p:cNvSpPr>
            <a:spLocks noGrp="1"/>
          </p:cNvSpPr>
          <p:nvPr>
            <p:ph type="title"/>
          </p:nvPr>
        </p:nvSpPr>
        <p:spPr>
          <a:xfrm>
            <a:off x="681038" y="365128"/>
            <a:ext cx="8543925" cy="660484"/>
          </a:xfrm>
          <a:solidFill>
            <a:srgbClr val="FF9900"/>
          </a:solidFill>
        </p:spPr>
        <p:txBody>
          <a:bodyPr>
            <a:normAutofit fontScale="90000"/>
          </a:bodyPr>
          <a:lstStyle/>
          <a:p>
            <a:r>
              <a:rPr lang="ja-JP" altLang="en-US" sz="3600" b="1" dirty="0"/>
              <a:t>教科書を使った、人間形成的な活動例（</a:t>
            </a:r>
            <a:r>
              <a:rPr lang="en-US" altLang="ja-JP" sz="3600" b="1" dirty="0"/>
              <a:t>2</a:t>
            </a:r>
            <a:r>
              <a:rPr lang="ja-JP" altLang="en-US" sz="3600" b="1" dirty="0"/>
              <a:t>）</a:t>
            </a:r>
            <a:endParaRPr kumimoji="1" lang="ja-JP" altLang="en-US" sz="3600" dirty="0"/>
          </a:p>
        </p:txBody>
      </p:sp>
      <p:sp>
        <p:nvSpPr>
          <p:cNvPr id="3" name="テキスト ボックス 2">
            <a:extLst>
              <a:ext uri="{FF2B5EF4-FFF2-40B4-BE49-F238E27FC236}">
                <a16:creationId xmlns:a16="http://schemas.microsoft.com/office/drawing/2014/main" id="{22CEBEF9-BC17-D26D-6446-F1F7B8FD70DD}"/>
              </a:ext>
            </a:extLst>
          </p:cNvPr>
          <p:cNvSpPr txBox="1"/>
          <p:nvPr/>
        </p:nvSpPr>
        <p:spPr>
          <a:xfrm>
            <a:off x="1075038" y="1136822"/>
            <a:ext cx="8149925" cy="5201424"/>
          </a:xfrm>
          <a:prstGeom prst="rect">
            <a:avLst/>
          </a:prstGeom>
          <a:solidFill>
            <a:schemeClr val="accent4">
              <a:lumMod val="20000"/>
              <a:lumOff val="80000"/>
            </a:schemeClr>
          </a:solidFill>
        </p:spPr>
        <p:txBody>
          <a:bodyPr wrap="square" rtlCol="0">
            <a:spAutoFit/>
          </a:bodyPr>
          <a:lstStyle/>
          <a:p>
            <a:pPr marL="66675" algn="just">
              <a:buNone/>
            </a:pPr>
            <a:r>
              <a:rPr lang="ja-JP" altLang="ja-JP" sz="2400" kern="100" dirty="0">
                <a:effectLst/>
                <a:latin typeface="Century" panose="02040604050505020304" pitchFamily="18" charset="0"/>
                <a:ea typeface="ＭＳ 明朝" panose="02020609040205080304" pitchFamily="17" charset="-128"/>
                <a:cs typeface="Century" panose="02040604050505020304" pitchFamily="18" charset="0"/>
              </a:rPr>
              <a:t>本時の学習事項‘</a:t>
            </a:r>
            <a:r>
              <a:rPr lang="en-US" altLang="ja-JP" sz="2400" kern="100" dirty="0">
                <a:effectLst/>
                <a:latin typeface="Century" panose="02040604050505020304" pitchFamily="18" charset="0"/>
                <a:ea typeface="ＭＳ 明朝" panose="02020609040205080304" pitchFamily="17" charset="-128"/>
                <a:cs typeface="Century" panose="02040604050505020304" pitchFamily="18" charset="0"/>
              </a:rPr>
              <a:t>be going to</a:t>
            </a:r>
            <a:r>
              <a:rPr lang="en-US" altLang="ja-JP" sz="2400" kern="100" dirty="0">
                <a:effectLst/>
                <a:latin typeface="ＭＳ 明朝" panose="02020609040205080304" pitchFamily="17" charset="-128"/>
                <a:ea typeface="ＭＳ 明朝" panose="02020609040205080304" pitchFamily="17" charset="-128"/>
                <a:cs typeface="Century" panose="02040604050505020304" pitchFamily="18" charset="0"/>
              </a:rPr>
              <a:t>’</a:t>
            </a:r>
            <a:r>
              <a:rPr lang="ja-JP" altLang="ja-JP" sz="2400" kern="100" dirty="0">
                <a:effectLst/>
                <a:latin typeface="Century" panose="02040604050505020304" pitchFamily="18" charset="0"/>
                <a:ea typeface="ＭＳ 明朝" panose="02020609040205080304" pitchFamily="17" charset="-128"/>
                <a:cs typeface="Century" panose="02040604050505020304" pitchFamily="18" charset="0"/>
              </a:rPr>
              <a:t>を使って質問を作ってくる→次回の授業でクラスメートにインタビューして回る→事後レポートを書く。</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buNone/>
            </a:pPr>
            <a:r>
              <a:rPr lang="ja-JP" altLang="ja-JP" sz="2400" kern="100" dirty="0">
                <a:effectLst/>
                <a:latin typeface="Century" panose="02040604050505020304" pitchFamily="18" charset="0"/>
                <a:ea typeface="ＭＳ 明朝" panose="02020609040205080304" pitchFamily="17" charset="-128"/>
                <a:cs typeface="Century" panose="02040604050505020304" pitchFamily="18" charset="0"/>
              </a:rPr>
              <a:t>（質問例）</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buNone/>
            </a:pPr>
            <a:r>
              <a:rPr lang="ja-JP" altLang="ja-JP" sz="2400" kern="100" dirty="0">
                <a:effectLst/>
                <a:latin typeface="Century" panose="02040604050505020304" pitchFamily="18" charset="0"/>
                <a:ea typeface="ＭＳ 明朝" panose="02020609040205080304" pitchFamily="17" charset="-128"/>
                <a:cs typeface="Century" panose="02040604050505020304" pitchFamily="18" charset="0"/>
              </a:rPr>
              <a:t>生徒Ａ：</a:t>
            </a:r>
            <a:r>
              <a:rPr lang="en-US" altLang="ja-JP" sz="2400" kern="100" dirty="0">
                <a:effectLst/>
                <a:latin typeface="Century" panose="02040604050505020304" pitchFamily="18" charset="0"/>
                <a:ea typeface="ＭＳ 明朝" panose="02020609040205080304" pitchFamily="17" charset="-128"/>
                <a:cs typeface="Century" panose="02040604050505020304" pitchFamily="18" charset="0"/>
              </a:rPr>
              <a:t>What time </a:t>
            </a:r>
            <a:r>
              <a:rPr lang="en-US" altLang="ja-JP" sz="2400" u="sng" kern="100" dirty="0">
                <a:effectLst/>
                <a:latin typeface="Century" panose="02040604050505020304" pitchFamily="18" charset="0"/>
                <a:ea typeface="ＭＳ 明朝" panose="02020609040205080304" pitchFamily="17" charset="-128"/>
                <a:cs typeface="Century" panose="02040604050505020304" pitchFamily="18" charset="0"/>
              </a:rPr>
              <a:t>are</a:t>
            </a:r>
            <a:r>
              <a:rPr lang="en-US" altLang="ja-JP" sz="2400" kern="100" dirty="0">
                <a:effectLst/>
                <a:latin typeface="Century" panose="02040604050505020304" pitchFamily="18" charset="0"/>
                <a:ea typeface="ＭＳ 明朝" panose="02020609040205080304" pitchFamily="17" charset="-128"/>
                <a:cs typeface="Century" panose="02040604050505020304" pitchFamily="18" charset="0"/>
              </a:rPr>
              <a:t> you </a:t>
            </a:r>
            <a:r>
              <a:rPr lang="en-US" altLang="ja-JP" sz="2400" u="sng" kern="100" dirty="0">
                <a:effectLst/>
                <a:latin typeface="Century" panose="02040604050505020304" pitchFamily="18" charset="0"/>
                <a:ea typeface="ＭＳ 明朝" panose="02020609040205080304" pitchFamily="17" charset="-128"/>
                <a:cs typeface="Century" panose="02040604050505020304" pitchFamily="18" charset="0"/>
              </a:rPr>
              <a:t>going to</a:t>
            </a:r>
            <a:r>
              <a:rPr lang="en-US" altLang="ja-JP" sz="2400" kern="100" dirty="0">
                <a:effectLst/>
                <a:latin typeface="Century" panose="02040604050505020304" pitchFamily="18" charset="0"/>
                <a:ea typeface="ＭＳ 明朝" panose="02020609040205080304" pitchFamily="17" charset="-128"/>
                <a:cs typeface="Century" panose="02040604050505020304" pitchFamily="18" charset="0"/>
              </a:rPr>
              <a:t> go to bed tonight?</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buNone/>
            </a:pPr>
            <a:r>
              <a:rPr lang="ja-JP" altLang="ja-JP" sz="2400" kern="100" dirty="0">
                <a:effectLst/>
                <a:latin typeface="Century" panose="02040604050505020304" pitchFamily="18" charset="0"/>
                <a:ea typeface="ＭＳ 明朝" panose="02020609040205080304" pitchFamily="17" charset="-128"/>
                <a:cs typeface="Century" panose="02040604050505020304" pitchFamily="18" charset="0"/>
              </a:rPr>
              <a:t>生徒Ｂ：</a:t>
            </a:r>
            <a:r>
              <a:rPr lang="en-US" altLang="ja-JP" sz="2400" kern="100" dirty="0">
                <a:effectLst/>
                <a:latin typeface="Century" panose="02040604050505020304" pitchFamily="18" charset="0"/>
                <a:ea typeface="ＭＳ 明朝" panose="02020609040205080304" pitchFamily="17" charset="-128"/>
                <a:cs typeface="Century" panose="02040604050505020304" pitchFamily="18" charset="0"/>
              </a:rPr>
              <a:t>What </a:t>
            </a:r>
            <a:r>
              <a:rPr lang="en-US" altLang="ja-JP" sz="2400" u="sng" kern="100" dirty="0">
                <a:effectLst/>
                <a:latin typeface="Century" panose="02040604050505020304" pitchFamily="18" charset="0"/>
                <a:ea typeface="ＭＳ 明朝" panose="02020609040205080304" pitchFamily="17" charset="-128"/>
                <a:cs typeface="Century" panose="02040604050505020304" pitchFamily="18" charset="0"/>
              </a:rPr>
              <a:t>are</a:t>
            </a:r>
            <a:r>
              <a:rPr lang="en-US" altLang="ja-JP" sz="2400" kern="100" dirty="0">
                <a:effectLst/>
                <a:latin typeface="Century" panose="02040604050505020304" pitchFamily="18" charset="0"/>
                <a:ea typeface="ＭＳ 明朝" panose="02020609040205080304" pitchFamily="17" charset="-128"/>
                <a:cs typeface="Century" panose="02040604050505020304" pitchFamily="18" charset="0"/>
              </a:rPr>
              <a:t> you </a:t>
            </a:r>
            <a:r>
              <a:rPr lang="en-US" altLang="ja-JP" sz="2400" u="sng" kern="100" dirty="0">
                <a:effectLst/>
                <a:latin typeface="Century" panose="02040604050505020304" pitchFamily="18" charset="0"/>
                <a:ea typeface="ＭＳ 明朝" panose="02020609040205080304" pitchFamily="17" charset="-128"/>
                <a:cs typeface="Century" panose="02040604050505020304" pitchFamily="18" charset="0"/>
              </a:rPr>
              <a:t>going to</a:t>
            </a:r>
            <a:r>
              <a:rPr lang="en-US" altLang="ja-JP" sz="2400" kern="100" dirty="0">
                <a:effectLst/>
                <a:latin typeface="Century" panose="02040604050505020304" pitchFamily="18" charset="0"/>
                <a:ea typeface="ＭＳ 明朝" panose="02020609040205080304" pitchFamily="17" charset="-128"/>
                <a:cs typeface="Century" panose="02040604050505020304" pitchFamily="18" charset="0"/>
              </a:rPr>
              <a:t> do next Sunday?</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buNone/>
            </a:pPr>
            <a:r>
              <a:rPr lang="ja-JP" altLang="ja-JP" sz="2400" kern="100" dirty="0">
                <a:effectLst/>
                <a:latin typeface="Century" panose="02040604050505020304" pitchFamily="18" charset="0"/>
                <a:ea typeface="ＭＳ 明朝" panose="02020609040205080304" pitchFamily="17" charset="-128"/>
                <a:cs typeface="Century" panose="02040604050505020304" pitchFamily="18" charset="0"/>
              </a:rPr>
              <a:t>生徒Ｃ：</a:t>
            </a:r>
            <a:r>
              <a:rPr lang="en-US" altLang="ja-JP" sz="2400" kern="100" dirty="0">
                <a:effectLst/>
                <a:latin typeface="Century" panose="02040604050505020304" pitchFamily="18" charset="0"/>
                <a:ea typeface="ＭＳ 明朝" panose="02020609040205080304" pitchFamily="17" charset="-128"/>
                <a:cs typeface="Century" panose="02040604050505020304" pitchFamily="18" charset="0"/>
              </a:rPr>
              <a:t>Where </a:t>
            </a:r>
            <a:r>
              <a:rPr lang="en-US" altLang="ja-JP" sz="2400" u="sng" kern="100" dirty="0">
                <a:effectLst/>
                <a:latin typeface="Century" panose="02040604050505020304" pitchFamily="18" charset="0"/>
                <a:ea typeface="ＭＳ 明朝" panose="02020609040205080304" pitchFamily="17" charset="-128"/>
                <a:cs typeface="Century" panose="02040604050505020304" pitchFamily="18" charset="0"/>
              </a:rPr>
              <a:t>are</a:t>
            </a:r>
            <a:r>
              <a:rPr lang="en-US" altLang="ja-JP" sz="2400" kern="100" dirty="0">
                <a:effectLst/>
                <a:latin typeface="Century" panose="02040604050505020304" pitchFamily="18" charset="0"/>
                <a:ea typeface="ＭＳ 明朝" panose="02020609040205080304" pitchFamily="17" charset="-128"/>
                <a:cs typeface="Century" panose="02040604050505020304" pitchFamily="18" charset="0"/>
              </a:rPr>
              <a:t> you </a:t>
            </a:r>
            <a:r>
              <a:rPr lang="en-US" altLang="ja-JP" sz="2400" u="sng" kern="100" dirty="0">
                <a:effectLst/>
                <a:latin typeface="Century" panose="02040604050505020304" pitchFamily="18" charset="0"/>
                <a:ea typeface="ＭＳ 明朝" panose="02020609040205080304" pitchFamily="17" charset="-128"/>
                <a:cs typeface="Century" panose="02040604050505020304" pitchFamily="18" charset="0"/>
              </a:rPr>
              <a:t>going to</a:t>
            </a:r>
            <a:r>
              <a:rPr lang="en-US" altLang="ja-JP" sz="2400" kern="100" dirty="0">
                <a:effectLst/>
                <a:latin typeface="Century" panose="02040604050505020304" pitchFamily="18" charset="0"/>
                <a:ea typeface="ＭＳ 明朝" panose="02020609040205080304" pitchFamily="17" charset="-128"/>
                <a:cs typeface="Century" panose="02040604050505020304" pitchFamily="18" charset="0"/>
              </a:rPr>
              <a:t> live in the future?</a:t>
            </a:r>
          </a:p>
          <a:p>
            <a:pPr algn="just">
              <a:buNone/>
            </a:pP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66675" algn="just">
              <a:buNone/>
            </a:pPr>
            <a:r>
              <a:rPr lang="en-US" altLang="ja-JP" sz="2400" kern="100" dirty="0">
                <a:effectLst/>
                <a:latin typeface="ＭＳ 明朝" panose="02020609040205080304" pitchFamily="17" charset="-128"/>
                <a:ea typeface="ＭＳ 明朝" panose="02020609040205080304" pitchFamily="17" charset="-128"/>
                <a:cs typeface="Century" panose="02040604050505020304" pitchFamily="18" charset="0"/>
              </a:rPr>
              <a:t>(</a:t>
            </a:r>
            <a:r>
              <a:rPr lang="ja-JP" altLang="ja-JP" sz="2400" kern="100" dirty="0">
                <a:effectLst/>
                <a:latin typeface="Century" panose="02040604050505020304" pitchFamily="18" charset="0"/>
                <a:ea typeface="ＭＳ 明朝" panose="02020609040205080304" pitchFamily="17" charset="-128"/>
                <a:cs typeface="Century" panose="02040604050505020304" pitchFamily="18" charset="0"/>
              </a:rPr>
              <a:t>事後レポート例</a:t>
            </a:r>
            <a:r>
              <a:rPr lang="en-US" altLang="ja-JP" sz="2400" kern="100" dirty="0">
                <a:effectLst/>
                <a:latin typeface="Century" panose="02040604050505020304" pitchFamily="18" charset="0"/>
                <a:ea typeface="ＭＳ 明朝" panose="02020609040205080304" pitchFamily="17" charset="-128"/>
                <a:cs typeface="Century" panose="02040604050505020304" pitchFamily="18" charset="0"/>
              </a:rPr>
              <a:t>)</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17500" algn="just">
              <a:buNone/>
            </a:pPr>
            <a:r>
              <a:rPr lang="en-US" altLang="ja-JP" sz="2400" i="1" kern="100" dirty="0">
                <a:effectLst/>
                <a:latin typeface="ＭＳ 明朝" panose="02020609040205080304" pitchFamily="17" charset="-128"/>
                <a:ea typeface="ＭＳ 明朝" panose="02020609040205080304" pitchFamily="17" charset="-128"/>
                <a:cs typeface="Century" panose="02040604050505020304" pitchFamily="18" charset="0"/>
              </a:rPr>
              <a:t>My question was “What </a:t>
            </a:r>
            <a:r>
              <a:rPr lang="en-US" altLang="ja-JP" sz="2400" i="1" u="sng" kern="100" dirty="0">
                <a:effectLst/>
                <a:latin typeface="ＭＳ 明朝" panose="02020609040205080304" pitchFamily="17" charset="-128"/>
                <a:ea typeface="ＭＳ 明朝" panose="02020609040205080304" pitchFamily="17" charset="-128"/>
                <a:cs typeface="Century" panose="02040604050505020304" pitchFamily="18" charset="0"/>
              </a:rPr>
              <a:t>are you going to</a:t>
            </a:r>
            <a:r>
              <a:rPr lang="en-US" altLang="ja-JP" sz="2400" i="1" kern="100" dirty="0">
                <a:effectLst/>
                <a:latin typeface="ＭＳ 明朝" panose="02020609040205080304" pitchFamily="17" charset="-128"/>
                <a:ea typeface="ＭＳ 明朝" panose="02020609040205080304" pitchFamily="17" charset="-128"/>
                <a:cs typeface="Century" panose="02040604050505020304" pitchFamily="18" charset="0"/>
              </a:rPr>
              <a:t> do next Sunday” I asked eleven people. Five said “attend club activities.” Three said “relax at home.” Two said “not decided.” One said “go to an amusement park.”</a:t>
            </a:r>
            <a:endParaRPr lang="ja-JP" altLang="ja-JP" sz="2000" i="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721868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B83B50-65D3-33FF-81B2-2604CE1FAF06}"/>
              </a:ext>
            </a:extLst>
          </p:cNvPr>
          <p:cNvSpPr>
            <a:spLocks noGrp="1"/>
          </p:cNvSpPr>
          <p:nvPr>
            <p:ph type="title"/>
          </p:nvPr>
        </p:nvSpPr>
        <p:spPr>
          <a:xfrm>
            <a:off x="681038" y="365128"/>
            <a:ext cx="8543925" cy="833478"/>
          </a:xfrm>
          <a:solidFill>
            <a:srgbClr val="FF9900"/>
          </a:solidFill>
        </p:spPr>
        <p:txBody>
          <a:bodyPr>
            <a:normAutofit fontScale="90000"/>
          </a:bodyPr>
          <a:lstStyle/>
          <a:p>
            <a:r>
              <a:rPr lang="ja-JP" altLang="en-US" sz="3600" b="1" dirty="0"/>
              <a:t>教科書を使った、人間形成的な活動例（</a:t>
            </a:r>
            <a:r>
              <a:rPr lang="en-US" altLang="ja-JP" sz="3600" b="1" dirty="0"/>
              <a:t>3</a:t>
            </a:r>
            <a:r>
              <a:rPr lang="ja-JP" altLang="en-US" sz="3600" b="1" dirty="0"/>
              <a:t>）</a:t>
            </a:r>
            <a:endParaRPr kumimoji="1" lang="ja-JP" altLang="en-US" sz="3600" dirty="0"/>
          </a:p>
        </p:txBody>
      </p:sp>
      <p:sp>
        <p:nvSpPr>
          <p:cNvPr id="3" name="テキスト ボックス 2">
            <a:extLst>
              <a:ext uri="{FF2B5EF4-FFF2-40B4-BE49-F238E27FC236}">
                <a16:creationId xmlns:a16="http://schemas.microsoft.com/office/drawing/2014/main" id="{3D9F6CE7-E3E4-DFD8-AD56-EAC3E1D8A400}"/>
              </a:ext>
            </a:extLst>
          </p:cNvPr>
          <p:cNvSpPr txBox="1"/>
          <p:nvPr/>
        </p:nvSpPr>
        <p:spPr>
          <a:xfrm>
            <a:off x="988541" y="1198606"/>
            <a:ext cx="8031891" cy="5632311"/>
          </a:xfrm>
          <a:prstGeom prst="rect">
            <a:avLst/>
          </a:prstGeom>
          <a:solidFill>
            <a:schemeClr val="accent4">
              <a:lumMod val="20000"/>
              <a:lumOff val="80000"/>
            </a:schemeClr>
          </a:solidFill>
        </p:spPr>
        <p:txBody>
          <a:bodyPr wrap="square" rtlCol="0">
            <a:spAutoFit/>
          </a:bodyPr>
          <a:lstStyle/>
          <a:p>
            <a:r>
              <a:rPr lang="en-US" altLang="ja-JP" sz="2400" dirty="0"/>
              <a:t>Yuki</a:t>
            </a:r>
            <a:r>
              <a:rPr lang="ja-JP" altLang="ja-JP" sz="2400" dirty="0"/>
              <a:t>と</a:t>
            </a:r>
            <a:r>
              <a:rPr lang="en-US" altLang="ja-JP" sz="2400" dirty="0"/>
              <a:t>Mike</a:t>
            </a:r>
            <a:r>
              <a:rPr lang="ja-JP" altLang="ja-JP" sz="2400" dirty="0"/>
              <a:t>の会話は、このあとどう展開する</a:t>
            </a:r>
            <a:r>
              <a:rPr lang="ja-JP" altLang="en-US" sz="2400" dirty="0"/>
              <a:t>でしょう</a:t>
            </a:r>
            <a:r>
              <a:rPr lang="ja-JP" altLang="ja-JP" sz="2400" dirty="0"/>
              <a:t>か？下記のシナリオの最後に、あと２ターン会話を続けよう。</a:t>
            </a:r>
            <a:endParaRPr lang="en-US" altLang="ja-JP" sz="2400" dirty="0"/>
          </a:p>
          <a:p>
            <a:endParaRPr lang="en-US" altLang="ja-JP" sz="2400" dirty="0">
              <a:latin typeface="Leelawadee UI Semilight" panose="020B0402040204020203" pitchFamily="34" charset="-34"/>
              <a:cs typeface="Leelawadee UI Semilight" panose="020B0402040204020203" pitchFamily="34" charset="-34"/>
            </a:endParaRPr>
          </a:p>
          <a:p>
            <a:r>
              <a:rPr lang="en-US" altLang="ja-JP" sz="2400" dirty="0">
                <a:solidFill>
                  <a:srgbClr val="FF00FF"/>
                </a:solidFill>
                <a:latin typeface="Leelawadee UI Semilight" panose="020B0402040204020203" pitchFamily="34" charset="-34"/>
                <a:cs typeface="Leelawadee UI Semilight" panose="020B0402040204020203" pitchFamily="34" charset="-34"/>
              </a:rPr>
              <a:t>Yuki: You know what? I’m going to stay with a family in  </a:t>
            </a:r>
          </a:p>
          <a:p>
            <a:r>
              <a:rPr lang="en-US" altLang="ja-JP" sz="2400" dirty="0">
                <a:solidFill>
                  <a:srgbClr val="FF00FF"/>
                </a:solidFill>
                <a:latin typeface="Leelawadee UI Semilight" panose="020B0402040204020203" pitchFamily="34" charset="-34"/>
                <a:cs typeface="Leelawadee UI Semilight" panose="020B0402040204020203" pitchFamily="34" charset="-34"/>
              </a:rPr>
              <a:t>        Sydney in the next vacation. </a:t>
            </a:r>
          </a:p>
          <a:p>
            <a:r>
              <a:rPr lang="en-US" altLang="ja-JP" sz="2400" dirty="0">
                <a:latin typeface="Leelawadee UI Semilight" panose="020B0402040204020203" pitchFamily="34" charset="-34"/>
                <a:cs typeface="Leelawadee UI Semilight" panose="020B0402040204020203" pitchFamily="34" charset="-34"/>
              </a:rPr>
              <a:t>Mike: </a:t>
            </a:r>
            <a:r>
              <a:rPr lang="en-US" altLang="ja-JP" sz="2400" dirty="0">
                <a:solidFill>
                  <a:srgbClr val="3399FF"/>
                </a:solidFill>
                <a:latin typeface="Leelawadee UI Semilight" panose="020B0402040204020203" pitchFamily="34" charset="-34"/>
                <a:cs typeface="Leelawadee UI Semilight" panose="020B0402040204020203" pitchFamily="34" charset="-34"/>
              </a:rPr>
              <a:t>That’s great! You can talk with them in English every </a:t>
            </a:r>
          </a:p>
          <a:p>
            <a:r>
              <a:rPr lang="en-US" altLang="ja-JP" sz="2400" dirty="0">
                <a:solidFill>
                  <a:srgbClr val="3399FF"/>
                </a:solidFill>
                <a:latin typeface="Leelawadee UI Semilight" panose="020B0402040204020203" pitchFamily="34" charset="-34"/>
                <a:cs typeface="Leelawadee UI Semilight" panose="020B0402040204020203" pitchFamily="34" charset="-34"/>
              </a:rPr>
              <a:t>         day.</a:t>
            </a:r>
          </a:p>
          <a:p>
            <a:r>
              <a:rPr lang="en-US" altLang="ja-JP" sz="2400" dirty="0">
                <a:latin typeface="Leelawadee UI Semilight" panose="020B0402040204020203" pitchFamily="34" charset="-34"/>
                <a:cs typeface="Leelawadee UI Semilight" panose="020B0402040204020203" pitchFamily="34" charset="-34"/>
              </a:rPr>
              <a:t>Yuki: </a:t>
            </a:r>
            <a:r>
              <a:rPr lang="en-US" altLang="ja-JP" sz="2400" dirty="0">
                <a:solidFill>
                  <a:srgbClr val="FF00FF"/>
                </a:solidFill>
                <a:latin typeface="Leelawadee UI Semilight" panose="020B0402040204020203" pitchFamily="34" charset="-34"/>
                <a:cs typeface="Leelawadee UI Semilight" panose="020B0402040204020203" pitchFamily="34" charset="-34"/>
              </a:rPr>
              <a:t>I hope so. </a:t>
            </a:r>
          </a:p>
          <a:p>
            <a:endParaRPr lang="en-US" altLang="ja-JP" sz="2400" dirty="0"/>
          </a:p>
          <a:p>
            <a:r>
              <a:rPr lang="en-US" altLang="ja-JP" sz="2400" dirty="0"/>
              <a:t>Mike: </a:t>
            </a:r>
          </a:p>
          <a:p>
            <a:endParaRPr lang="en-US" altLang="ja-JP" sz="2400" dirty="0"/>
          </a:p>
          <a:p>
            <a:endParaRPr lang="en-US" altLang="ja-JP" sz="2400" dirty="0"/>
          </a:p>
          <a:p>
            <a:endParaRPr lang="en-US" altLang="ja-JP" sz="2400" dirty="0"/>
          </a:p>
          <a:p>
            <a:endParaRPr lang="en-US" altLang="ja-JP" sz="2400" dirty="0"/>
          </a:p>
          <a:p>
            <a:endParaRPr lang="ja-JP" altLang="ja-JP" sz="2400" dirty="0"/>
          </a:p>
        </p:txBody>
      </p:sp>
      <p:sp>
        <p:nvSpPr>
          <p:cNvPr id="5" name="テキスト ボックス 4">
            <a:extLst>
              <a:ext uri="{FF2B5EF4-FFF2-40B4-BE49-F238E27FC236}">
                <a16:creationId xmlns:a16="http://schemas.microsoft.com/office/drawing/2014/main" id="{246FE7D9-F71C-3427-C73F-AB020D1E3845}"/>
              </a:ext>
            </a:extLst>
          </p:cNvPr>
          <p:cNvSpPr txBox="1"/>
          <p:nvPr/>
        </p:nvSpPr>
        <p:spPr>
          <a:xfrm>
            <a:off x="3361038" y="3783928"/>
            <a:ext cx="5362832" cy="461665"/>
          </a:xfrm>
          <a:prstGeom prst="rect">
            <a:avLst/>
          </a:prstGeom>
          <a:solidFill>
            <a:srgbClr val="FFFF00"/>
          </a:solidFill>
        </p:spPr>
        <p:txBody>
          <a:bodyPr wrap="square" rtlCol="0">
            <a:spAutoFit/>
          </a:bodyPr>
          <a:lstStyle/>
          <a:p>
            <a:r>
              <a:rPr kumimoji="1" lang="en-US" altLang="ja-JP" sz="2400" dirty="0">
                <a:solidFill>
                  <a:srgbClr val="FF00FF"/>
                </a:solidFill>
                <a:latin typeface="+mj-lt"/>
              </a:rPr>
              <a:t>But I can’t speak English well.</a:t>
            </a:r>
            <a:endParaRPr kumimoji="1" lang="ja-JP" altLang="en-US" sz="2400" dirty="0">
              <a:solidFill>
                <a:srgbClr val="FF00FF"/>
              </a:solidFill>
              <a:latin typeface="+mj-lt"/>
            </a:endParaRPr>
          </a:p>
        </p:txBody>
      </p:sp>
      <p:sp>
        <p:nvSpPr>
          <p:cNvPr id="6" name="テキスト ボックス 5">
            <a:extLst>
              <a:ext uri="{FF2B5EF4-FFF2-40B4-BE49-F238E27FC236}">
                <a16:creationId xmlns:a16="http://schemas.microsoft.com/office/drawing/2014/main" id="{14403221-D408-1D52-6774-872699B7C557}"/>
              </a:ext>
            </a:extLst>
          </p:cNvPr>
          <p:cNvSpPr txBox="1"/>
          <p:nvPr/>
        </p:nvSpPr>
        <p:spPr>
          <a:xfrm>
            <a:off x="1924123" y="4535791"/>
            <a:ext cx="6618985" cy="830997"/>
          </a:xfrm>
          <a:prstGeom prst="rect">
            <a:avLst/>
          </a:prstGeom>
          <a:solidFill>
            <a:schemeClr val="accent5">
              <a:lumMod val="20000"/>
              <a:lumOff val="80000"/>
            </a:schemeClr>
          </a:solidFill>
        </p:spPr>
        <p:txBody>
          <a:bodyPr wrap="square" rtlCol="0">
            <a:spAutoFit/>
          </a:bodyPr>
          <a:lstStyle/>
          <a:p>
            <a:r>
              <a:rPr kumimoji="1" lang="en-US" altLang="ja-JP" sz="2400" b="1" dirty="0">
                <a:solidFill>
                  <a:srgbClr val="00B0F0"/>
                </a:solidFill>
                <a:latin typeface="+mj-lt"/>
              </a:rPr>
              <a:t>Well, you don’t have to speak good English. Do your best to communicate, and they will like it.</a:t>
            </a:r>
            <a:endParaRPr kumimoji="1" lang="ja-JP" altLang="en-US" sz="2400" b="1" dirty="0">
              <a:solidFill>
                <a:srgbClr val="00B0F0"/>
              </a:solidFill>
              <a:latin typeface="+mj-lt"/>
            </a:endParaRPr>
          </a:p>
        </p:txBody>
      </p:sp>
    </p:spTree>
    <p:extLst>
      <p:ext uri="{BB962C8B-B14F-4D97-AF65-F5344CB8AC3E}">
        <p14:creationId xmlns:p14="http://schemas.microsoft.com/office/powerpoint/2010/main" val="79187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2B036E-8027-33A8-1F5C-D444AD097508}"/>
              </a:ext>
            </a:extLst>
          </p:cNvPr>
          <p:cNvSpPr>
            <a:spLocks noGrp="1"/>
          </p:cNvSpPr>
          <p:nvPr>
            <p:ph type="title"/>
          </p:nvPr>
        </p:nvSpPr>
        <p:spPr>
          <a:xfrm>
            <a:off x="681036" y="192133"/>
            <a:ext cx="8543925" cy="932331"/>
          </a:xfrm>
          <a:solidFill>
            <a:schemeClr val="accent2"/>
          </a:solidFill>
        </p:spPr>
        <p:txBody>
          <a:bodyPr>
            <a:normAutofit/>
          </a:bodyPr>
          <a:lstStyle/>
          <a:p>
            <a:r>
              <a:rPr lang="ja-JP" altLang="en-US" sz="2400" b="1" dirty="0"/>
              <a:t>教科書を使った、人間形成的な活動例（</a:t>
            </a:r>
            <a:r>
              <a:rPr lang="en-US" altLang="ja-JP" sz="2400" b="1" dirty="0"/>
              <a:t>4</a:t>
            </a:r>
            <a:r>
              <a:rPr lang="ja-JP" altLang="en-US" sz="2400" b="1" dirty="0"/>
              <a:t>）教科書本文に関連質問を出し合う</a:t>
            </a:r>
            <a:endParaRPr kumimoji="1" lang="ja-JP" altLang="en-US" sz="2400" dirty="0"/>
          </a:p>
        </p:txBody>
      </p:sp>
      <p:pic>
        <p:nvPicPr>
          <p:cNvPr id="4" name="図 3">
            <a:extLst>
              <a:ext uri="{FF2B5EF4-FFF2-40B4-BE49-F238E27FC236}">
                <a16:creationId xmlns:a16="http://schemas.microsoft.com/office/drawing/2014/main" id="{930A9AF2-43D9-2F7F-7604-3E19EBDDFB07}"/>
              </a:ext>
            </a:extLst>
          </p:cNvPr>
          <p:cNvPicPr>
            <a:picLocks noChangeAspect="1"/>
          </p:cNvPicPr>
          <p:nvPr/>
        </p:nvPicPr>
        <p:blipFill>
          <a:blip r:embed="rId2">
            <a:extLst>
              <a:ext uri="{28A0092B-C50C-407E-A947-70E740481C1C}">
                <a14:useLocalDpi xmlns:a14="http://schemas.microsoft.com/office/drawing/2010/main" val="0"/>
              </a:ext>
            </a:extLst>
          </a:blip>
          <a:srcRect r="5062" b="17274"/>
          <a:stretch>
            <a:fillRect/>
          </a:stretch>
        </p:blipFill>
        <p:spPr bwMode="auto">
          <a:xfrm>
            <a:off x="367960" y="1000897"/>
            <a:ext cx="9170079" cy="5491975"/>
          </a:xfrm>
          <a:prstGeom prst="rect">
            <a:avLst/>
          </a:prstGeom>
          <a:noFill/>
          <a:ln>
            <a:noFill/>
          </a:ln>
        </p:spPr>
      </p:pic>
      <p:sp>
        <p:nvSpPr>
          <p:cNvPr id="5" name="吹き出し: 角を丸めた四角形 4">
            <a:extLst>
              <a:ext uri="{FF2B5EF4-FFF2-40B4-BE49-F238E27FC236}">
                <a16:creationId xmlns:a16="http://schemas.microsoft.com/office/drawing/2014/main" id="{BD19FE71-A694-5D60-8D2B-CC852EB3091B}"/>
              </a:ext>
            </a:extLst>
          </p:cNvPr>
          <p:cNvSpPr/>
          <p:nvPr/>
        </p:nvSpPr>
        <p:spPr>
          <a:xfrm>
            <a:off x="367960" y="1532238"/>
            <a:ext cx="3054862" cy="1717589"/>
          </a:xfrm>
          <a:prstGeom prst="wedgeRoundRectCallout">
            <a:avLst>
              <a:gd name="adj1" fmla="val 64111"/>
              <a:gd name="adj2" fmla="val -14478"/>
              <a:gd name="adj3" fmla="val 16667"/>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もし自分がこれをプレゼンテーションで聞いているとしたら、どういう質問ができるか？</a:t>
            </a:r>
          </a:p>
        </p:txBody>
      </p:sp>
    </p:spTree>
    <p:extLst>
      <p:ext uri="{BB962C8B-B14F-4D97-AF65-F5344CB8AC3E}">
        <p14:creationId xmlns:p14="http://schemas.microsoft.com/office/powerpoint/2010/main" val="87082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24EDC8-CEE6-F540-6EDB-94FD72AF8AB8}"/>
              </a:ext>
            </a:extLst>
          </p:cNvPr>
          <p:cNvSpPr>
            <a:spLocks noGrp="1"/>
          </p:cNvSpPr>
          <p:nvPr>
            <p:ph type="title"/>
          </p:nvPr>
        </p:nvSpPr>
        <p:spPr>
          <a:xfrm>
            <a:off x="681038" y="365128"/>
            <a:ext cx="8543925" cy="438062"/>
          </a:xfrm>
          <a:solidFill>
            <a:srgbClr val="FF9900"/>
          </a:solidFill>
        </p:spPr>
        <p:txBody>
          <a:bodyPr>
            <a:normAutofit fontScale="90000"/>
          </a:bodyPr>
          <a:lstStyle/>
          <a:p>
            <a:r>
              <a:rPr lang="ja-JP" altLang="en-US" sz="3200" b="1" dirty="0"/>
              <a:t>教科書を使った、人間形成的な活動例（</a:t>
            </a:r>
            <a:r>
              <a:rPr lang="en-US" altLang="ja-JP" sz="3200" b="1" dirty="0"/>
              <a:t>5</a:t>
            </a:r>
            <a:r>
              <a:rPr lang="ja-JP" altLang="en-US" sz="3200" b="1" dirty="0"/>
              <a:t>）</a:t>
            </a:r>
            <a:endParaRPr kumimoji="1" lang="ja-JP" altLang="en-US" sz="3200" dirty="0"/>
          </a:p>
        </p:txBody>
      </p:sp>
      <p:sp>
        <p:nvSpPr>
          <p:cNvPr id="3" name="テキスト ボックス 2">
            <a:extLst>
              <a:ext uri="{FF2B5EF4-FFF2-40B4-BE49-F238E27FC236}">
                <a16:creationId xmlns:a16="http://schemas.microsoft.com/office/drawing/2014/main" id="{84CBB109-A3F0-32BD-E298-F297C135AB52}"/>
              </a:ext>
            </a:extLst>
          </p:cNvPr>
          <p:cNvSpPr txBox="1"/>
          <p:nvPr/>
        </p:nvSpPr>
        <p:spPr>
          <a:xfrm>
            <a:off x="543698" y="1099751"/>
            <a:ext cx="9362302" cy="5632311"/>
          </a:xfrm>
          <a:prstGeom prst="rect">
            <a:avLst/>
          </a:prstGeom>
          <a:solidFill>
            <a:schemeClr val="accent4">
              <a:lumMod val="20000"/>
              <a:lumOff val="80000"/>
            </a:schemeClr>
          </a:solidFill>
        </p:spPr>
        <p:txBody>
          <a:bodyPr wrap="square" rtlCol="0">
            <a:spAutoFit/>
          </a:bodyPr>
          <a:lstStyle/>
          <a:p>
            <a:r>
              <a:rPr lang="ja-JP" altLang="ja-JP" b="1" u="sng" dirty="0"/>
              <a:t>教科書（ストーリーや論説文）</a:t>
            </a:r>
            <a:r>
              <a:rPr lang="ja-JP" altLang="en-US" b="1" u="sng" dirty="0"/>
              <a:t>について</a:t>
            </a:r>
            <a:r>
              <a:rPr lang="ja-JP" altLang="ja-JP" b="1" u="sng" dirty="0"/>
              <a:t>、「君はどちらに賛成するか？」を問う活動</a:t>
            </a:r>
            <a:endParaRPr lang="ja-JP" altLang="ja-JP" b="1" dirty="0"/>
          </a:p>
          <a:p>
            <a:r>
              <a:rPr lang="ja-JP" altLang="ja-JP" dirty="0"/>
              <a:t>（例５．高校読物</a:t>
            </a:r>
            <a:r>
              <a:rPr lang="en-US" altLang="ja-JP" dirty="0"/>
              <a:t>The Gift of the Magi</a:t>
            </a:r>
            <a:r>
              <a:rPr lang="ja-JP" altLang="ja-JP" dirty="0"/>
              <a:t>に関して）「</a:t>
            </a:r>
            <a:r>
              <a:rPr lang="en-US" altLang="ja-JP" dirty="0"/>
              <a:t>Jim</a:t>
            </a:r>
            <a:r>
              <a:rPr lang="ja-JP" altLang="ja-JP" dirty="0"/>
              <a:t>は給料が安く，</a:t>
            </a:r>
            <a:r>
              <a:rPr lang="en-US" altLang="ja-JP" dirty="0"/>
              <a:t>Della</a:t>
            </a:r>
            <a:r>
              <a:rPr lang="ja-JP" altLang="ja-JP" dirty="0"/>
              <a:t>は無職，収入の</a:t>
            </a:r>
            <a:r>
              <a:rPr lang="en-US" altLang="ja-JP" dirty="0"/>
              <a:t>40%</a:t>
            </a:r>
            <a:r>
              <a:rPr lang="ja-JP" altLang="ja-JP" dirty="0"/>
              <a:t>はぼろアパートの家賃に消え，毎日赤字の生活。でも，二人は愛し合っている。あなたは，</a:t>
            </a:r>
            <a:r>
              <a:rPr lang="en-US" altLang="ja-JP" dirty="0"/>
              <a:t>Jim</a:t>
            </a:r>
            <a:r>
              <a:rPr lang="ja-JP" altLang="ja-JP" dirty="0"/>
              <a:t>と</a:t>
            </a:r>
            <a:r>
              <a:rPr lang="en-US" altLang="ja-JP" dirty="0"/>
              <a:t>Della</a:t>
            </a:r>
            <a:r>
              <a:rPr lang="ja-JP" altLang="ja-JP" dirty="0"/>
              <a:t>のように暮らしたいと思いますか？そして，それはなぜですか？」（種村、</a:t>
            </a:r>
            <a:r>
              <a:rPr lang="en-US" altLang="ja-JP" dirty="0"/>
              <a:t>2016</a:t>
            </a:r>
            <a:r>
              <a:rPr lang="ja-JP" altLang="ja-JP" dirty="0"/>
              <a:t>、</a:t>
            </a:r>
            <a:r>
              <a:rPr lang="en-US" altLang="ja-JP" dirty="0"/>
              <a:t>pp.241-242  </a:t>
            </a:r>
            <a:r>
              <a:rPr lang="ja-JP" altLang="ja-JP" dirty="0"/>
              <a:t>）</a:t>
            </a:r>
          </a:p>
          <a:p>
            <a:endParaRPr lang="ja-JP" altLang="ja-JP" dirty="0"/>
          </a:p>
          <a:p>
            <a:r>
              <a:rPr lang="en-US" altLang="ja-JP" dirty="0"/>
              <a:t> </a:t>
            </a:r>
            <a:r>
              <a:rPr lang="ja-JP" altLang="ja-JP" dirty="0"/>
              <a:t>高専</a:t>
            </a:r>
            <a:r>
              <a:rPr lang="en-US" altLang="ja-JP" dirty="0"/>
              <a:t>2</a:t>
            </a:r>
            <a:r>
              <a:rPr lang="ja-JP" altLang="ja-JP" dirty="0"/>
              <a:t>年生作品の抜粋</a:t>
            </a:r>
          </a:p>
          <a:p>
            <a:r>
              <a:rPr lang="en-US" altLang="ja-JP" u="sng" dirty="0">
                <a:solidFill>
                  <a:srgbClr val="00B0F0"/>
                </a:solidFill>
              </a:rPr>
              <a:t>I would like to live like Jim and Della, because….</a:t>
            </a:r>
            <a:endParaRPr lang="ja-JP" altLang="ja-JP" dirty="0">
              <a:solidFill>
                <a:srgbClr val="00B0F0"/>
              </a:solidFill>
            </a:endParaRPr>
          </a:p>
          <a:p>
            <a:r>
              <a:rPr lang="en-US" altLang="ja-JP" dirty="0"/>
              <a:t>  </a:t>
            </a:r>
            <a:r>
              <a:rPr lang="ja-JP" altLang="ja-JP" dirty="0"/>
              <a:t>・</a:t>
            </a:r>
            <a:r>
              <a:rPr lang="en-US" altLang="ja-JP" dirty="0"/>
              <a:t>they look happy.</a:t>
            </a:r>
            <a:endParaRPr lang="ja-JP" altLang="ja-JP" dirty="0"/>
          </a:p>
          <a:p>
            <a:r>
              <a:rPr lang="ja-JP" altLang="ja-JP" dirty="0"/>
              <a:t>・</a:t>
            </a:r>
            <a:r>
              <a:rPr lang="en-US" altLang="ja-JP" dirty="0"/>
              <a:t>if we love each other, we can get over all things.</a:t>
            </a:r>
            <a:endParaRPr lang="ja-JP" altLang="ja-JP" dirty="0"/>
          </a:p>
          <a:p>
            <a:r>
              <a:rPr lang="en-US" altLang="ja-JP" dirty="0"/>
              <a:t>  </a:t>
            </a:r>
            <a:r>
              <a:rPr lang="ja-JP" altLang="ja-JP" dirty="0"/>
              <a:t>・</a:t>
            </a:r>
            <a:r>
              <a:rPr lang="en-US" altLang="ja-JP" dirty="0"/>
              <a:t>I think the rich and the happiness are not equal. There is more important thing than money. So, I want to be with No.1 partner together.</a:t>
            </a:r>
            <a:endParaRPr lang="ja-JP" altLang="ja-JP" dirty="0"/>
          </a:p>
          <a:p>
            <a:r>
              <a:rPr lang="ja-JP" altLang="ja-JP" dirty="0"/>
              <a:t>・</a:t>
            </a:r>
            <a:r>
              <a:rPr lang="en-US" altLang="ja-JP" dirty="0"/>
              <a:t>if we love each other, I can feel happy. But I think that it is the best. There are both money and love.</a:t>
            </a:r>
            <a:endParaRPr lang="ja-JP" altLang="ja-JP" dirty="0"/>
          </a:p>
          <a:p>
            <a:r>
              <a:rPr lang="en-US" altLang="ja-JP" u="sng" dirty="0">
                <a:solidFill>
                  <a:srgbClr val="FF0000"/>
                </a:solidFill>
              </a:rPr>
              <a:t>I would not like to live like Jim and Della, because </a:t>
            </a:r>
            <a:endParaRPr lang="ja-JP" altLang="ja-JP" dirty="0">
              <a:solidFill>
                <a:srgbClr val="FF0000"/>
              </a:solidFill>
            </a:endParaRPr>
          </a:p>
          <a:p>
            <a:r>
              <a:rPr lang="en-US" altLang="ja-JP" dirty="0"/>
              <a:t>  </a:t>
            </a:r>
            <a:r>
              <a:rPr lang="ja-JP" altLang="ja-JP" dirty="0"/>
              <a:t>・</a:t>
            </a:r>
            <a:r>
              <a:rPr lang="en-US" altLang="ja-JP" dirty="0"/>
              <a:t>without money I can’t make Della happy. </a:t>
            </a:r>
            <a:endParaRPr lang="ja-JP" altLang="ja-JP" dirty="0"/>
          </a:p>
          <a:p>
            <a:r>
              <a:rPr lang="ja-JP" altLang="ja-JP" dirty="0"/>
              <a:t>・</a:t>
            </a:r>
            <a:r>
              <a:rPr lang="en-US" altLang="ja-JP" dirty="0"/>
              <a:t>we will be in trouble about money. So I will make an effort to find a job and have a good life with my lover.</a:t>
            </a:r>
            <a:endParaRPr lang="ja-JP" altLang="ja-JP" dirty="0"/>
          </a:p>
          <a:p>
            <a:r>
              <a:rPr lang="en-US" altLang="ja-JP" dirty="0"/>
              <a:t>  </a:t>
            </a:r>
            <a:r>
              <a:rPr lang="ja-JP" altLang="ja-JP" dirty="0"/>
              <a:t>・</a:t>
            </a:r>
            <a:r>
              <a:rPr lang="en-US" altLang="ja-JP" dirty="0"/>
              <a:t>I want to have a child and spend a happy time. So we need money to bring up our child.</a:t>
            </a:r>
            <a:endParaRPr lang="ja-JP" altLang="ja-JP" dirty="0"/>
          </a:p>
          <a:p>
            <a:r>
              <a:rPr lang="ja-JP" altLang="ja-JP" dirty="0"/>
              <a:t>・</a:t>
            </a:r>
            <a:r>
              <a:rPr lang="en-US" altLang="ja-JP" dirty="0"/>
              <a:t>I don’ t want to get married until I can make living by myself.</a:t>
            </a:r>
            <a:endParaRPr lang="ja-JP" altLang="ja-JP" dirty="0"/>
          </a:p>
        </p:txBody>
      </p:sp>
    </p:spTree>
    <p:extLst>
      <p:ext uri="{BB962C8B-B14F-4D97-AF65-F5344CB8AC3E}">
        <p14:creationId xmlns:p14="http://schemas.microsoft.com/office/powerpoint/2010/main" val="592463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58106C-8F4B-1B44-A306-9336954870D5}"/>
              </a:ext>
            </a:extLst>
          </p:cNvPr>
          <p:cNvSpPr>
            <a:spLocks noGrp="1"/>
          </p:cNvSpPr>
          <p:nvPr>
            <p:ph type="title"/>
          </p:nvPr>
        </p:nvSpPr>
        <p:spPr>
          <a:xfrm>
            <a:off x="681038" y="365127"/>
            <a:ext cx="8543925" cy="586343"/>
          </a:xfrm>
          <a:solidFill>
            <a:srgbClr val="FF9900"/>
          </a:solidFill>
        </p:spPr>
        <p:txBody>
          <a:bodyPr>
            <a:normAutofit fontScale="90000"/>
          </a:bodyPr>
          <a:lstStyle/>
          <a:p>
            <a:r>
              <a:rPr lang="ja-JP" altLang="en-US" sz="3600" b="1" dirty="0"/>
              <a:t>教科書を使った、人間形成的な活動例（</a:t>
            </a:r>
            <a:r>
              <a:rPr lang="en-US" altLang="ja-JP" sz="3600" b="1" dirty="0"/>
              <a:t>5</a:t>
            </a:r>
            <a:r>
              <a:rPr lang="ja-JP" altLang="en-US" sz="3600" b="1" dirty="0"/>
              <a:t>）平穏無事な教科書本文をチャレンジングに</a:t>
            </a:r>
            <a:endParaRPr kumimoji="1" lang="ja-JP" altLang="en-US" sz="3600" dirty="0"/>
          </a:p>
        </p:txBody>
      </p:sp>
      <p:sp>
        <p:nvSpPr>
          <p:cNvPr id="3" name="テキスト ボックス 2">
            <a:extLst>
              <a:ext uri="{FF2B5EF4-FFF2-40B4-BE49-F238E27FC236}">
                <a16:creationId xmlns:a16="http://schemas.microsoft.com/office/drawing/2014/main" id="{67270668-E872-38FC-3658-3F46D62DA75F}"/>
              </a:ext>
            </a:extLst>
          </p:cNvPr>
          <p:cNvSpPr txBox="1"/>
          <p:nvPr/>
        </p:nvSpPr>
        <p:spPr>
          <a:xfrm>
            <a:off x="681038" y="1210962"/>
            <a:ext cx="8660670" cy="3139321"/>
          </a:xfrm>
          <a:prstGeom prst="rect">
            <a:avLst/>
          </a:prstGeom>
          <a:solidFill>
            <a:schemeClr val="accent5">
              <a:lumMod val="40000"/>
              <a:lumOff val="60000"/>
            </a:schemeClr>
          </a:solidFill>
        </p:spPr>
        <p:txBody>
          <a:bodyPr wrap="square" rtlCol="0">
            <a:spAutoFit/>
          </a:bodyPr>
          <a:lstStyle/>
          <a:p>
            <a:r>
              <a:rPr lang="ja-JP" altLang="ja-JP" dirty="0"/>
              <a:t>（例６．中学教科書）買い物の会話</a:t>
            </a:r>
            <a:r>
              <a:rPr lang="en-US" altLang="ja-JP" dirty="0"/>
              <a:t> (</a:t>
            </a:r>
            <a:r>
              <a:rPr lang="en-US" altLang="ja-JP" i="1" dirty="0"/>
              <a:t>New Horizon English Course 2 </a:t>
            </a:r>
            <a:r>
              <a:rPr lang="ja-JP" altLang="ja-JP" i="1" dirty="0"/>
              <a:t>　</a:t>
            </a:r>
            <a:r>
              <a:rPr lang="en-US" altLang="ja-JP" dirty="0"/>
              <a:t>pp.110-111)</a:t>
            </a:r>
            <a:endParaRPr lang="ja-JP" altLang="ja-JP" dirty="0"/>
          </a:p>
          <a:p>
            <a:r>
              <a:rPr lang="ja-JP" altLang="ja-JP" dirty="0"/>
              <a:t>店員</a:t>
            </a:r>
            <a:r>
              <a:rPr lang="en-US" altLang="ja-JP" dirty="0"/>
              <a:t>	Hello. May I help you?</a:t>
            </a:r>
            <a:endParaRPr lang="ja-JP" altLang="ja-JP" dirty="0"/>
          </a:p>
          <a:p>
            <a:r>
              <a:rPr lang="ja-JP" altLang="ja-JP" dirty="0"/>
              <a:t>エリカ</a:t>
            </a:r>
            <a:r>
              <a:rPr lang="en-US" altLang="ja-JP" dirty="0"/>
              <a:t>	Yes, please. I like these jackets.</a:t>
            </a:r>
            <a:endParaRPr lang="ja-JP" altLang="ja-JP" dirty="0"/>
          </a:p>
          <a:p>
            <a:r>
              <a:rPr lang="ja-JP" altLang="ja-JP" dirty="0"/>
              <a:t>店員</a:t>
            </a:r>
            <a:r>
              <a:rPr lang="en-US" altLang="ja-JP" dirty="0"/>
              <a:t>	We have more in the back. What color are you looking for?</a:t>
            </a:r>
            <a:endParaRPr lang="ja-JP" altLang="ja-JP" dirty="0"/>
          </a:p>
          <a:p>
            <a:r>
              <a:rPr lang="ja-JP" altLang="ja-JP" dirty="0"/>
              <a:t>エリカ</a:t>
            </a:r>
            <a:r>
              <a:rPr lang="en-US" altLang="ja-JP" dirty="0"/>
              <a:t>	Something bright.</a:t>
            </a:r>
            <a:endParaRPr lang="ja-JP" altLang="ja-JP" dirty="0"/>
          </a:p>
          <a:p>
            <a:r>
              <a:rPr lang="ja-JP" altLang="ja-JP" dirty="0"/>
              <a:t>店員</a:t>
            </a:r>
            <a:r>
              <a:rPr lang="en-US" altLang="ja-JP" dirty="0"/>
              <a:t>	How about this orange one?</a:t>
            </a:r>
            <a:endParaRPr lang="ja-JP" altLang="ja-JP" dirty="0"/>
          </a:p>
          <a:p>
            <a:r>
              <a:rPr lang="ja-JP" altLang="ja-JP" dirty="0"/>
              <a:t>エリカ</a:t>
            </a:r>
            <a:r>
              <a:rPr lang="en-US" altLang="ja-JP" dirty="0"/>
              <a:t>	Oh, that’s cool. But it’s too big for me.</a:t>
            </a:r>
            <a:endParaRPr lang="ja-JP" altLang="ja-JP" dirty="0"/>
          </a:p>
          <a:p>
            <a:r>
              <a:rPr lang="ja-JP" altLang="ja-JP" dirty="0"/>
              <a:t>店員</a:t>
            </a:r>
            <a:r>
              <a:rPr lang="en-US" altLang="ja-JP" dirty="0"/>
              <a:t>	Shall I show you a smaller one?</a:t>
            </a:r>
            <a:endParaRPr lang="ja-JP" altLang="ja-JP" dirty="0"/>
          </a:p>
          <a:p>
            <a:r>
              <a:rPr lang="ja-JP" altLang="ja-JP" dirty="0"/>
              <a:t>エリカ</a:t>
            </a:r>
            <a:r>
              <a:rPr lang="en-US" altLang="ja-JP" dirty="0"/>
              <a:t>	Yes, please. Oh, this is nice. How much is it?</a:t>
            </a:r>
          </a:p>
          <a:p>
            <a:r>
              <a:rPr lang="ja-JP" altLang="en-US" dirty="0"/>
              <a:t>店員　   </a:t>
            </a:r>
            <a:r>
              <a:rPr lang="en-US" altLang="ja-JP" dirty="0"/>
              <a:t>  It’s sixty dollars.</a:t>
            </a:r>
          </a:p>
          <a:p>
            <a:r>
              <a:rPr lang="ja-JP" altLang="en-US" dirty="0"/>
              <a:t>エリカ　</a:t>
            </a:r>
            <a:r>
              <a:rPr lang="en-US" altLang="ja-JP" dirty="0"/>
              <a:t>Okay. I’ll take it.</a:t>
            </a:r>
            <a:endParaRPr lang="ja-JP" altLang="ja-JP" dirty="0"/>
          </a:p>
        </p:txBody>
      </p:sp>
      <p:sp>
        <p:nvSpPr>
          <p:cNvPr id="4" name="テキスト ボックス 3">
            <a:extLst>
              <a:ext uri="{FF2B5EF4-FFF2-40B4-BE49-F238E27FC236}">
                <a16:creationId xmlns:a16="http://schemas.microsoft.com/office/drawing/2014/main" id="{D17A2A79-DF87-6956-6C25-4526C337ED52}"/>
              </a:ext>
            </a:extLst>
          </p:cNvPr>
          <p:cNvSpPr txBox="1"/>
          <p:nvPr/>
        </p:nvSpPr>
        <p:spPr>
          <a:xfrm>
            <a:off x="681038" y="4473146"/>
            <a:ext cx="8660670" cy="1477328"/>
          </a:xfrm>
          <a:prstGeom prst="rect">
            <a:avLst/>
          </a:prstGeom>
          <a:solidFill>
            <a:srgbClr val="FFFF00"/>
          </a:solidFill>
        </p:spPr>
        <p:txBody>
          <a:bodyPr wrap="square" rtlCol="0">
            <a:spAutoFit/>
          </a:bodyPr>
          <a:lstStyle/>
          <a:p>
            <a:r>
              <a:rPr lang="ja-JP" altLang="ja-JP" dirty="0"/>
              <a:t>エリカ</a:t>
            </a:r>
            <a:r>
              <a:rPr lang="en-US" altLang="ja-JP" dirty="0"/>
              <a:t>	And how much are these rings?</a:t>
            </a:r>
            <a:endParaRPr lang="ja-JP" altLang="ja-JP" dirty="0"/>
          </a:p>
          <a:p>
            <a:r>
              <a:rPr lang="ja-JP" altLang="ja-JP" dirty="0"/>
              <a:t>店員</a:t>
            </a:r>
            <a:r>
              <a:rPr lang="en-US" altLang="ja-JP" dirty="0"/>
              <a:t>	Seven dollars for each.</a:t>
            </a:r>
            <a:endParaRPr lang="ja-JP" altLang="ja-JP" dirty="0"/>
          </a:p>
          <a:p>
            <a:r>
              <a:rPr lang="ja-JP" altLang="ja-JP" dirty="0"/>
              <a:t>エリカ</a:t>
            </a:r>
            <a:r>
              <a:rPr lang="en-US" altLang="ja-JP" dirty="0"/>
              <a:t>	I’ll take these four.</a:t>
            </a:r>
            <a:endParaRPr lang="ja-JP" altLang="ja-JP" dirty="0"/>
          </a:p>
          <a:p>
            <a:r>
              <a:rPr lang="ja-JP" altLang="ja-JP" dirty="0"/>
              <a:t>店員</a:t>
            </a:r>
            <a:r>
              <a:rPr lang="en-US" altLang="ja-JP" dirty="0"/>
              <a:t>	Ninety-eight in total.</a:t>
            </a:r>
            <a:endParaRPr lang="ja-JP" altLang="ja-JP" dirty="0"/>
          </a:p>
          <a:p>
            <a:r>
              <a:rPr lang="ja-JP" altLang="ja-JP" dirty="0"/>
              <a:t>エリカ</a:t>
            </a:r>
            <a:r>
              <a:rPr lang="en-US" altLang="ja-JP" dirty="0"/>
              <a:t>	</a:t>
            </a:r>
            <a:r>
              <a:rPr lang="ja-JP" altLang="ja-JP" dirty="0"/>
              <a:t>＿</a:t>
            </a:r>
            <a:r>
              <a:rPr lang="en-US" altLang="ja-JP" dirty="0"/>
              <a:t>(</a:t>
            </a:r>
            <a:r>
              <a:rPr lang="ja-JP" altLang="ja-JP" dirty="0"/>
              <a:t>これを生徒が考える</a:t>
            </a:r>
            <a:r>
              <a:rPr lang="en-US" altLang="ja-JP" dirty="0"/>
              <a:t>)</a:t>
            </a:r>
            <a:r>
              <a:rPr lang="ja-JP" altLang="ja-JP" dirty="0"/>
              <a:t>＿＿＿＿＿＿＿</a:t>
            </a:r>
          </a:p>
        </p:txBody>
      </p:sp>
    </p:spTree>
    <p:extLst>
      <p:ext uri="{BB962C8B-B14F-4D97-AF65-F5344CB8AC3E}">
        <p14:creationId xmlns:p14="http://schemas.microsoft.com/office/powerpoint/2010/main" val="9194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7D9E4FB-F64B-A9BF-6444-E70165CA6033}"/>
              </a:ext>
            </a:extLst>
          </p:cNvPr>
          <p:cNvSpPr>
            <a:spLocks noGrp="1"/>
          </p:cNvSpPr>
          <p:nvPr>
            <p:ph type="title"/>
          </p:nvPr>
        </p:nvSpPr>
        <p:spPr>
          <a:xfrm>
            <a:off x="681037" y="432485"/>
            <a:ext cx="8543925" cy="617839"/>
          </a:xfrm>
          <a:solidFill>
            <a:schemeClr val="accent6">
              <a:lumMod val="20000"/>
              <a:lumOff val="80000"/>
            </a:schemeClr>
          </a:solidFill>
        </p:spPr>
        <p:txBody>
          <a:bodyPr>
            <a:normAutofit fontScale="90000"/>
          </a:bodyPr>
          <a:lstStyle/>
          <a:p>
            <a:br>
              <a:rPr lang="en-US" altLang="ja-JP" sz="3100" b="1" dirty="0"/>
            </a:br>
            <a:br>
              <a:rPr lang="en-US" altLang="ja-JP" sz="3100" b="1" dirty="0"/>
            </a:br>
            <a:r>
              <a:rPr lang="en-US" altLang="ja-JP" sz="3100" b="1" dirty="0"/>
              <a:t>6</a:t>
            </a:r>
            <a:r>
              <a:rPr lang="ja-JP" altLang="ja-JP" sz="3100" b="1" dirty="0"/>
              <a:t>．人間形成的集団を育てる、使い勝手のよい活動</a:t>
            </a:r>
            <a:r>
              <a:rPr lang="ja-JP" altLang="en-US" sz="3100" b="1" dirty="0"/>
              <a:t>例</a:t>
            </a:r>
            <a:br>
              <a:rPr lang="ja-JP" altLang="ja-JP" dirty="0"/>
            </a:br>
            <a:endParaRPr lang="ja-JP" altLang="en-US" dirty="0"/>
          </a:p>
        </p:txBody>
      </p:sp>
      <p:sp>
        <p:nvSpPr>
          <p:cNvPr id="5" name="テキスト ボックス 4">
            <a:extLst>
              <a:ext uri="{FF2B5EF4-FFF2-40B4-BE49-F238E27FC236}">
                <a16:creationId xmlns:a16="http://schemas.microsoft.com/office/drawing/2014/main" id="{70CDBE75-D9D2-4CA0-F907-F84D6C6A27FB}"/>
              </a:ext>
            </a:extLst>
          </p:cNvPr>
          <p:cNvSpPr txBox="1"/>
          <p:nvPr/>
        </p:nvSpPr>
        <p:spPr>
          <a:xfrm>
            <a:off x="681037" y="1383957"/>
            <a:ext cx="8438249" cy="4524315"/>
          </a:xfrm>
          <a:prstGeom prst="rect">
            <a:avLst/>
          </a:prstGeom>
          <a:solidFill>
            <a:schemeClr val="accent5">
              <a:lumMod val="20000"/>
              <a:lumOff val="80000"/>
            </a:schemeClr>
          </a:solidFill>
        </p:spPr>
        <p:txBody>
          <a:bodyPr wrap="square" rtlCol="0">
            <a:spAutoFit/>
          </a:bodyPr>
          <a:lstStyle/>
          <a:p>
            <a:pPr lvl="0"/>
            <a:r>
              <a:rPr lang="ja-JP" altLang="en-US" b="1" dirty="0"/>
              <a:t>（ア）</a:t>
            </a:r>
            <a:r>
              <a:rPr lang="ja-JP" altLang="ja-JP" b="1" dirty="0"/>
              <a:t>名刺交換会</a:t>
            </a:r>
          </a:p>
          <a:p>
            <a:r>
              <a:rPr lang="en-US" altLang="ja-JP" b="1" dirty="0"/>
              <a:t> </a:t>
            </a:r>
            <a:endParaRPr lang="ja-JP" altLang="ja-JP" b="1" dirty="0"/>
          </a:p>
          <a:p>
            <a:pPr lvl="0"/>
            <a:r>
              <a:rPr lang="ja-JP" altLang="en-US" b="1" dirty="0"/>
              <a:t>（イ）</a:t>
            </a:r>
            <a:r>
              <a:rPr lang="ja-JP" altLang="ja-JP" b="1" dirty="0"/>
              <a:t>英借文</a:t>
            </a:r>
          </a:p>
          <a:p>
            <a:r>
              <a:rPr lang="en-US" altLang="ja-JP" b="1" dirty="0"/>
              <a:t> </a:t>
            </a:r>
            <a:endParaRPr lang="ja-JP" altLang="ja-JP" b="1" dirty="0"/>
          </a:p>
          <a:p>
            <a:pPr lvl="0"/>
            <a:r>
              <a:rPr lang="ja-JP" altLang="en-US" b="1" dirty="0"/>
              <a:t>（ウ）</a:t>
            </a:r>
            <a:r>
              <a:rPr lang="ja-JP" altLang="ja-JP" b="1" dirty="0"/>
              <a:t>インタビュー</a:t>
            </a:r>
          </a:p>
          <a:p>
            <a:r>
              <a:rPr lang="en-US" altLang="ja-JP" b="1" dirty="0"/>
              <a:t> </a:t>
            </a:r>
            <a:endParaRPr lang="ja-JP" altLang="ja-JP" b="1" dirty="0"/>
          </a:p>
          <a:p>
            <a:pPr lvl="0"/>
            <a:r>
              <a:rPr lang="ja-JP" altLang="en-US" b="1" dirty="0"/>
              <a:t>（エ）</a:t>
            </a:r>
            <a:r>
              <a:rPr lang="ja-JP" altLang="ja-JP" b="1" dirty="0"/>
              <a:t>あなたならどうする？</a:t>
            </a:r>
          </a:p>
          <a:p>
            <a:r>
              <a:rPr lang="en-US" altLang="ja-JP" b="1" dirty="0"/>
              <a:t> </a:t>
            </a:r>
            <a:endParaRPr lang="ja-JP" altLang="ja-JP" b="1" dirty="0"/>
          </a:p>
          <a:p>
            <a:pPr lvl="0"/>
            <a:r>
              <a:rPr lang="ja-JP" altLang="en-US" b="1" dirty="0"/>
              <a:t>（オ）</a:t>
            </a:r>
            <a:r>
              <a:rPr lang="ja-JP" altLang="ja-JP" b="1" dirty="0"/>
              <a:t>チェーン・レター</a:t>
            </a:r>
          </a:p>
          <a:p>
            <a:r>
              <a:rPr lang="en-US" altLang="ja-JP" b="1" dirty="0"/>
              <a:t> </a:t>
            </a:r>
            <a:endParaRPr lang="ja-JP" altLang="ja-JP" b="1" dirty="0"/>
          </a:p>
          <a:p>
            <a:pPr lvl="0"/>
            <a:r>
              <a:rPr lang="ja-JP" altLang="en-US" b="1" dirty="0"/>
              <a:t>（カ）</a:t>
            </a:r>
            <a:r>
              <a:rPr lang="ja-JP" altLang="ja-JP" b="1" dirty="0"/>
              <a:t>人生相談に答える</a:t>
            </a:r>
          </a:p>
          <a:p>
            <a:r>
              <a:rPr lang="en-US" altLang="ja-JP" b="1" dirty="0"/>
              <a:t> </a:t>
            </a:r>
            <a:endParaRPr lang="ja-JP" altLang="ja-JP" b="1" dirty="0"/>
          </a:p>
          <a:p>
            <a:pPr lvl="0"/>
            <a:r>
              <a:rPr lang="ja-JP" altLang="en-US" b="1" dirty="0"/>
              <a:t>（キ）</a:t>
            </a:r>
            <a:r>
              <a:rPr lang="en-US" altLang="ja-JP" b="1" dirty="0"/>
              <a:t>Strategic Interaction</a:t>
            </a:r>
            <a:endParaRPr lang="ja-JP" altLang="ja-JP" b="1" dirty="0"/>
          </a:p>
          <a:p>
            <a:r>
              <a:rPr lang="en-US" altLang="ja-JP" dirty="0"/>
              <a:t> </a:t>
            </a:r>
            <a:endParaRPr lang="ja-JP" altLang="ja-JP" dirty="0"/>
          </a:p>
          <a:p>
            <a:r>
              <a:rPr lang="ja-JP" altLang="ja-JP" dirty="0"/>
              <a:t>＊セクション６の詳細は、三浦・中嶋・池岡（</a:t>
            </a:r>
            <a:r>
              <a:rPr lang="en-US" altLang="ja-JP" dirty="0"/>
              <a:t>2006</a:t>
            </a:r>
            <a:r>
              <a:rPr lang="ja-JP" altLang="ja-JP" dirty="0"/>
              <a:t>）『ヒューマンな英語授業がしたい』を参照ください。</a:t>
            </a:r>
          </a:p>
        </p:txBody>
      </p:sp>
    </p:spTree>
    <p:extLst>
      <p:ext uri="{BB962C8B-B14F-4D97-AF65-F5344CB8AC3E}">
        <p14:creationId xmlns:p14="http://schemas.microsoft.com/office/powerpoint/2010/main" val="504314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39F3FB-3ED8-654E-2AF8-1F4E48CDB0C6}"/>
              </a:ext>
            </a:extLst>
          </p:cNvPr>
          <p:cNvSpPr>
            <a:spLocks noGrp="1"/>
          </p:cNvSpPr>
          <p:nvPr>
            <p:ph type="title"/>
          </p:nvPr>
        </p:nvSpPr>
        <p:spPr>
          <a:xfrm>
            <a:off x="681038" y="365128"/>
            <a:ext cx="8543925" cy="1179468"/>
          </a:xfrm>
          <a:solidFill>
            <a:schemeClr val="accent4"/>
          </a:solidFill>
        </p:spPr>
        <p:txBody>
          <a:bodyPr>
            <a:normAutofit/>
          </a:bodyPr>
          <a:lstStyle/>
          <a:p>
            <a:r>
              <a:rPr kumimoji="1" lang="ja-JP" altLang="en-US" sz="3600" dirty="0"/>
              <a:t>（ア）名刺交換会</a:t>
            </a:r>
            <a:r>
              <a:rPr lang="en-US" altLang="ja-JP" sz="3600" dirty="0"/>
              <a:t> (Calling Card Exchange)</a:t>
            </a:r>
            <a:endParaRPr kumimoji="1" lang="ja-JP" altLang="en-US" sz="3600" dirty="0"/>
          </a:p>
        </p:txBody>
      </p:sp>
      <p:sp>
        <p:nvSpPr>
          <p:cNvPr id="3" name="テキスト ボックス 2">
            <a:extLst>
              <a:ext uri="{FF2B5EF4-FFF2-40B4-BE49-F238E27FC236}">
                <a16:creationId xmlns:a16="http://schemas.microsoft.com/office/drawing/2014/main" id="{473FB009-C013-A56F-BCE3-098AB0FD3397}"/>
              </a:ext>
            </a:extLst>
          </p:cNvPr>
          <p:cNvSpPr txBox="1"/>
          <p:nvPr/>
        </p:nvSpPr>
        <p:spPr>
          <a:xfrm>
            <a:off x="1421027" y="1544596"/>
            <a:ext cx="7092778" cy="4801314"/>
          </a:xfrm>
          <a:prstGeom prst="rect">
            <a:avLst/>
          </a:prstGeom>
          <a:noFill/>
        </p:spPr>
        <p:txBody>
          <a:bodyPr wrap="square" rtlCol="0">
            <a:spAutoFit/>
          </a:bodyPr>
          <a:lstStyle/>
          <a:p>
            <a:endParaRPr kumimoji="1" lang="en-US" altLang="ja-JP" dirty="0"/>
          </a:p>
          <a:p>
            <a:r>
              <a:rPr kumimoji="1" lang="en-US" altLang="ja-JP" sz="2400" dirty="0">
                <a:latin typeface="Comic Sans MS" panose="030F0702030302020204" pitchFamily="66" charset="0"/>
              </a:rPr>
              <a:t>Ochanomizu  High School</a:t>
            </a:r>
            <a:r>
              <a:rPr kumimoji="1" lang="ja-JP" altLang="en-US" sz="2400" dirty="0">
                <a:latin typeface="Comic Sans MS" panose="030F0702030302020204" pitchFamily="66" charset="0"/>
              </a:rPr>
              <a:t>　　　　　</a:t>
            </a:r>
            <a:r>
              <a:rPr kumimoji="1" lang="en-US" altLang="ja-JP" sz="2400" dirty="0">
                <a:latin typeface="Comic Sans MS" panose="030F0702030302020204" pitchFamily="66" charset="0"/>
              </a:rPr>
              <a:t>Red</a:t>
            </a:r>
          </a:p>
          <a:p>
            <a:endParaRPr kumimoji="1" lang="en-US" altLang="ja-JP" sz="2400" dirty="0">
              <a:latin typeface="Comic Sans MS" panose="030F0702030302020204" pitchFamily="66" charset="0"/>
            </a:endParaRPr>
          </a:p>
          <a:p>
            <a:endParaRPr kumimoji="1" lang="en-US" altLang="ja-JP" sz="2400" dirty="0">
              <a:latin typeface="Comic Sans MS" panose="030F0702030302020204" pitchFamily="66" charset="0"/>
            </a:endParaRPr>
          </a:p>
          <a:p>
            <a:endParaRPr kumimoji="1" lang="en-US" altLang="ja-JP" sz="2400" dirty="0">
              <a:latin typeface="Comic Sans MS" panose="030F0702030302020204" pitchFamily="66" charset="0"/>
            </a:endParaRPr>
          </a:p>
          <a:p>
            <a:endParaRPr kumimoji="1" lang="en-US" altLang="ja-JP" sz="2400" dirty="0">
              <a:latin typeface="Comic Sans MS" panose="030F0702030302020204" pitchFamily="66" charset="0"/>
            </a:endParaRPr>
          </a:p>
          <a:p>
            <a:endParaRPr kumimoji="1" lang="en-US" altLang="ja-JP" sz="2400" dirty="0">
              <a:latin typeface="Comic Sans MS" panose="030F0702030302020204" pitchFamily="66" charset="0"/>
            </a:endParaRPr>
          </a:p>
          <a:p>
            <a:endParaRPr kumimoji="1" lang="en-US" altLang="ja-JP" sz="2400" dirty="0">
              <a:latin typeface="Comic Sans MS" panose="030F0702030302020204" pitchFamily="66" charset="0"/>
            </a:endParaRPr>
          </a:p>
          <a:p>
            <a:endParaRPr kumimoji="1" lang="en-US" altLang="ja-JP" sz="2400" dirty="0">
              <a:latin typeface="Comic Sans MS" panose="030F0702030302020204" pitchFamily="66" charset="0"/>
            </a:endParaRPr>
          </a:p>
          <a:p>
            <a:endParaRPr kumimoji="1" lang="en-US" altLang="ja-JP" sz="2400" dirty="0">
              <a:latin typeface="Comic Sans MS" panose="030F0702030302020204" pitchFamily="66" charset="0"/>
            </a:endParaRPr>
          </a:p>
          <a:p>
            <a:endParaRPr kumimoji="1" lang="en-US" altLang="ja-JP" sz="2400" dirty="0">
              <a:latin typeface="Comic Sans MS" panose="030F0702030302020204" pitchFamily="66" charset="0"/>
            </a:endParaRPr>
          </a:p>
          <a:p>
            <a:endParaRPr kumimoji="1" lang="en-US" altLang="ja-JP" sz="2400" dirty="0">
              <a:latin typeface="Comic Sans MS" panose="030F0702030302020204" pitchFamily="66" charset="0"/>
            </a:endParaRPr>
          </a:p>
          <a:p>
            <a:r>
              <a:rPr kumimoji="1" lang="en-US" altLang="ja-JP" sz="2400" dirty="0">
                <a:latin typeface="Comic Sans MS" panose="030F0702030302020204" pitchFamily="66" charset="0"/>
              </a:rPr>
              <a:t>Bee </a:t>
            </a:r>
            <a:r>
              <a:rPr kumimoji="1" lang="ja-JP" altLang="en-US" sz="2400" dirty="0">
                <a:latin typeface="Comic Sans MS" panose="030F0702030302020204" pitchFamily="66" charset="0"/>
              </a:rPr>
              <a:t>　　　　　　　　　　　</a:t>
            </a:r>
            <a:r>
              <a:rPr kumimoji="1" lang="en-US" altLang="ja-JP" sz="2400" dirty="0">
                <a:latin typeface="Comic Sans MS" panose="030F0702030302020204" pitchFamily="66" charset="0"/>
              </a:rPr>
              <a:t>Writing stories</a:t>
            </a:r>
            <a:endParaRPr kumimoji="1" lang="ja-JP" altLang="en-US" dirty="0">
              <a:latin typeface="Comic Sans MS" panose="030F0702030302020204" pitchFamily="66" charset="0"/>
            </a:endParaRPr>
          </a:p>
        </p:txBody>
      </p:sp>
      <p:sp>
        <p:nvSpPr>
          <p:cNvPr id="4" name="テキスト ボックス 3">
            <a:extLst>
              <a:ext uri="{FF2B5EF4-FFF2-40B4-BE49-F238E27FC236}">
                <a16:creationId xmlns:a16="http://schemas.microsoft.com/office/drawing/2014/main" id="{645C592C-0E41-1265-6F7F-DDDEA61A4F74}"/>
              </a:ext>
            </a:extLst>
          </p:cNvPr>
          <p:cNvSpPr txBox="1"/>
          <p:nvPr/>
        </p:nvSpPr>
        <p:spPr>
          <a:xfrm>
            <a:off x="2506362" y="3317686"/>
            <a:ext cx="2720546" cy="769441"/>
          </a:xfrm>
          <a:prstGeom prst="rect">
            <a:avLst/>
          </a:prstGeom>
          <a:noFill/>
        </p:spPr>
        <p:txBody>
          <a:bodyPr wrap="square" rtlCol="0">
            <a:spAutoFit/>
          </a:bodyPr>
          <a:lstStyle/>
          <a:p>
            <a:r>
              <a:rPr kumimoji="1" lang="en-US" altLang="ja-JP" sz="4400" dirty="0" err="1">
                <a:latin typeface="Comic Sans MS" panose="030F0702030302020204" pitchFamily="66" charset="0"/>
              </a:rPr>
              <a:t>Takachan</a:t>
            </a:r>
            <a:endParaRPr kumimoji="1" lang="ja-JP" altLang="en-US" sz="4400" dirty="0">
              <a:latin typeface="Comic Sans MS" panose="030F0702030302020204" pitchFamily="66" charset="0"/>
            </a:endParaRPr>
          </a:p>
        </p:txBody>
      </p:sp>
      <p:pic>
        <p:nvPicPr>
          <p:cNvPr id="7" name="図 6">
            <a:extLst>
              <a:ext uri="{FF2B5EF4-FFF2-40B4-BE49-F238E27FC236}">
                <a16:creationId xmlns:a16="http://schemas.microsoft.com/office/drawing/2014/main" id="{0789AA83-2081-79DD-5E49-D23F861F2914}"/>
              </a:ext>
            </a:extLst>
          </p:cNvPr>
          <p:cNvPicPr>
            <a:picLocks noChangeAspect="1"/>
          </p:cNvPicPr>
          <p:nvPr/>
        </p:nvPicPr>
        <p:blipFill>
          <a:blip r:embed="rId2"/>
          <a:stretch>
            <a:fillRect/>
          </a:stretch>
        </p:blipFill>
        <p:spPr>
          <a:xfrm>
            <a:off x="5226908" y="2629016"/>
            <a:ext cx="1758314" cy="2146779"/>
          </a:xfrm>
          <a:prstGeom prst="rect">
            <a:avLst/>
          </a:prstGeom>
        </p:spPr>
      </p:pic>
      <p:sp>
        <p:nvSpPr>
          <p:cNvPr id="8" name="正方形/長方形 7">
            <a:extLst>
              <a:ext uri="{FF2B5EF4-FFF2-40B4-BE49-F238E27FC236}">
                <a16:creationId xmlns:a16="http://schemas.microsoft.com/office/drawing/2014/main" id="{A7130711-F490-694A-C1AD-8243BDE1676F}"/>
              </a:ext>
            </a:extLst>
          </p:cNvPr>
          <p:cNvSpPr/>
          <p:nvPr/>
        </p:nvSpPr>
        <p:spPr>
          <a:xfrm>
            <a:off x="1198605" y="1408670"/>
            <a:ext cx="7092778" cy="50842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角を丸めた四角形 8">
            <a:extLst>
              <a:ext uri="{FF2B5EF4-FFF2-40B4-BE49-F238E27FC236}">
                <a16:creationId xmlns:a16="http://schemas.microsoft.com/office/drawing/2014/main" id="{CF9FA315-F286-3B3B-8446-63FD1AA43A7D}"/>
              </a:ext>
            </a:extLst>
          </p:cNvPr>
          <p:cNvSpPr/>
          <p:nvPr/>
        </p:nvSpPr>
        <p:spPr>
          <a:xfrm>
            <a:off x="637081" y="2409566"/>
            <a:ext cx="1345470" cy="1383957"/>
          </a:xfrm>
          <a:prstGeom prst="wedgeRoundRectCallout">
            <a:avLst>
              <a:gd name="adj1" fmla="val 96721"/>
              <a:gd name="adj2" fmla="val -6250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②</a:t>
            </a:r>
            <a:r>
              <a:rPr kumimoji="1" lang="en-US" altLang="ja-JP" dirty="0"/>
              <a:t>Where do you teach?</a:t>
            </a:r>
            <a:endParaRPr kumimoji="1" lang="ja-JP" altLang="en-US" dirty="0"/>
          </a:p>
        </p:txBody>
      </p:sp>
      <p:sp>
        <p:nvSpPr>
          <p:cNvPr id="10" name="吹き出し: 角を丸めた四角形 9">
            <a:extLst>
              <a:ext uri="{FF2B5EF4-FFF2-40B4-BE49-F238E27FC236}">
                <a16:creationId xmlns:a16="http://schemas.microsoft.com/office/drawing/2014/main" id="{E1E31F59-9839-1139-111F-CCAAB99E99B6}"/>
              </a:ext>
            </a:extLst>
          </p:cNvPr>
          <p:cNvSpPr/>
          <p:nvPr/>
        </p:nvSpPr>
        <p:spPr>
          <a:xfrm>
            <a:off x="2206389" y="4524540"/>
            <a:ext cx="1345470" cy="1383957"/>
          </a:xfrm>
          <a:prstGeom prst="wedgeRoundRectCallout">
            <a:avLst>
              <a:gd name="adj1" fmla="val -71346"/>
              <a:gd name="adj2" fmla="val 4642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④</a:t>
            </a:r>
            <a:r>
              <a:rPr kumimoji="1" lang="en-US" altLang="ja-JP" dirty="0"/>
              <a:t>What creature are you like?</a:t>
            </a:r>
            <a:endParaRPr kumimoji="1" lang="ja-JP" altLang="en-US" dirty="0"/>
          </a:p>
        </p:txBody>
      </p:sp>
      <p:sp>
        <p:nvSpPr>
          <p:cNvPr id="11" name="吹き出し: 角を丸めた四角形 10">
            <a:extLst>
              <a:ext uri="{FF2B5EF4-FFF2-40B4-BE49-F238E27FC236}">
                <a16:creationId xmlns:a16="http://schemas.microsoft.com/office/drawing/2014/main" id="{84CFACDC-5E78-7995-E405-CC5FB91ACFCA}"/>
              </a:ext>
            </a:extLst>
          </p:cNvPr>
          <p:cNvSpPr/>
          <p:nvPr/>
        </p:nvSpPr>
        <p:spPr>
          <a:xfrm>
            <a:off x="7168335" y="2318448"/>
            <a:ext cx="1345470" cy="1383957"/>
          </a:xfrm>
          <a:prstGeom prst="wedgeRoundRectCallout">
            <a:avLst>
              <a:gd name="adj1" fmla="val -71346"/>
              <a:gd name="adj2" fmla="val -517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③</a:t>
            </a:r>
            <a:r>
              <a:rPr kumimoji="1" lang="en-US" altLang="ja-JP" dirty="0"/>
              <a:t>What color are you like?</a:t>
            </a:r>
            <a:endParaRPr kumimoji="1" lang="ja-JP" altLang="en-US" dirty="0"/>
          </a:p>
        </p:txBody>
      </p:sp>
      <p:sp>
        <p:nvSpPr>
          <p:cNvPr id="12" name="吹き出し: 角を丸めた四角形 11">
            <a:extLst>
              <a:ext uri="{FF2B5EF4-FFF2-40B4-BE49-F238E27FC236}">
                <a16:creationId xmlns:a16="http://schemas.microsoft.com/office/drawing/2014/main" id="{34582243-C492-FFDA-65C1-653A96DE8D4B}"/>
              </a:ext>
            </a:extLst>
          </p:cNvPr>
          <p:cNvSpPr/>
          <p:nvPr/>
        </p:nvSpPr>
        <p:spPr>
          <a:xfrm>
            <a:off x="7301492" y="4621425"/>
            <a:ext cx="1345470" cy="1383957"/>
          </a:xfrm>
          <a:prstGeom prst="wedgeRoundRectCallout">
            <a:avLst>
              <a:gd name="adj1" fmla="val -80530"/>
              <a:gd name="adj2" fmla="val 4017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⑤</a:t>
            </a:r>
            <a:r>
              <a:rPr kumimoji="1" lang="en-US" altLang="ja-JP" dirty="0"/>
              <a:t>What are you interested in?</a:t>
            </a:r>
            <a:endParaRPr kumimoji="1" lang="ja-JP" altLang="en-US" dirty="0"/>
          </a:p>
        </p:txBody>
      </p:sp>
      <p:sp>
        <p:nvSpPr>
          <p:cNvPr id="13" name="吹き出し: 角を丸めた四角形 12">
            <a:extLst>
              <a:ext uri="{FF2B5EF4-FFF2-40B4-BE49-F238E27FC236}">
                <a16:creationId xmlns:a16="http://schemas.microsoft.com/office/drawing/2014/main" id="{376665FF-F868-6D79-9240-4A19B9310BDD}"/>
              </a:ext>
            </a:extLst>
          </p:cNvPr>
          <p:cNvSpPr/>
          <p:nvPr/>
        </p:nvSpPr>
        <p:spPr>
          <a:xfrm>
            <a:off x="4237903" y="4223053"/>
            <a:ext cx="1345470" cy="1383957"/>
          </a:xfrm>
          <a:prstGeom prst="wedgeRoundRectCallout">
            <a:avLst>
              <a:gd name="adj1" fmla="val -69509"/>
              <a:gd name="adj2" fmla="val -7410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①</a:t>
            </a:r>
            <a:r>
              <a:rPr kumimoji="1" lang="en-US" altLang="ja-JP" dirty="0"/>
              <a:t>How can I call you?</a:t>
            </a:r>
            <a:endParaRPr kumimoji="1" lang="ja-JP" altLang="en-US" dirty="0"/>
          </a:p>
        </p:txBody>
      </p:sp>
    </p:spTree>
    <p:extLst>
      <p:ext uri="{BB962C8B-B14F-4D97-AF65-F5344CB8AC3E}">
        <p14:creationId xmlns:p14="http://schemas.microsoft.com/office/powerpoint/2010/main" val="3043061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1.jpg">
            <a:extLst>
              <a:ext uri="{FF2B5EF4-FFF2-40B4-BE49-F238E27FC236}">
                <a16:creationId xmlns:a16="http://schemas.microsoft.com/office/drawing/2014/main" id="{15F01F29-E6BC-DC01-F06D-99D1917FE4FB}"/>
              </a:ext>
            </a:extLst>
          </p:cNvPr>
          <p:cNvPicPr/>
          <p:nvPr/>
        </p:nvPicPr>
        <p:blipFill>
          <a:blip r:embed="rId2"/>
          <a:srcRect/>
          <a:stretch>
            <a:fillRect/>
          </a:stretch>
        </p:blipFill>
        <p:spPr>
          <a:xfrm>
            <a:off x="2000250" y="197708"/>
            <a:ext cx="5067815" cy="6178378"/>
          </a:xfrm>
          <a:prstGeom prst="rect">
            <a:avLst/>
          </a:prstGeom>
          <a:ln/>
        </p:spPr>
      </p:pic>
      <p:sp>
        <p:nvSpPr>
          <p:cNvPr id="2" name="テキスト ボックス 1">
            <a:extLst>
              <a:ext uri="{FF2B5EF4-FFF2-40B4-BE49-F238E27FC236}">
                <a16:creationId xmlns:a16="http://schemas.microsoft.com/office/drawing/2014/main" id="{09D52CD3-EBE0-794F-F693-0D5E12D96F79}"/>
              </a:ext>
            </a:extLst>
          </p:cNvPr>
          <p:cNvSpPr txBox="1"/>
          <p:nvPr/>
        </p:nvSpPr>
        <p:spPr>
          <a:xfrm>
            <a:off x="8651558" y="339811"/>
            <a:ext cx="492443" cy="6178378"/>
          </a:xfrm>
          <a:prstGeom prst="rect">
            <a:avLst/>
          </a:prstGeom>
          <a:solidFill>
            <a:srgbClr val="6DFFAF"/>
          </a:solidFill>
        </p:spPr>
        <p:txBody>
          <a:bodyPr vert="eaVert" wrap="square" rtlCol="0">
            <a:spAutoFit/>
          </a:bodyPr>
          <a:lstStyle/>
          <a:p>
            <a:r>
              <a:rPr kumimoji="1" lang="ja-JP" altLang="en-US" sz="2000" dirty="0"/>
              <a:t>ヒューマン・センタード・アプローチの模式図</a:t>
            </a:r>
          </a:p>
        </p:txBody>
      </p:sp>
    </p:spTree>
    <p:extLst>
      <p:ext uri="{BB962C8B-B14F-4D97-AF65-F5344CB8AC3E}">
        <p14:creationId xmlns:p14="http://schemas.microsoft.com/office/powerpoint/2010/main" val="753723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A01051-88ED-93AA-D032-F7C19EDD7BB6}"/>
              </a:ext>
            </a:extLst>
          </p:cNvPr>
          <p:cNvSpPr>
            <a:spLocks noGrp="1"/>
          </p:cNvSpPr>
          <p:nvPr>
            <p:ph type="title"/>
          </p:nvPr>
        </p:nvSpPr>
        <p:spPr>
          <a:xfrm>
            <a:off x="829318" y="667265"/>
            <a:ext cx="8543925" cy="444844"/>
          </a:xfrm>
          <a:solidFill>
            <a:schemeClr val="accent4"/>
          </a:solidFill>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br>
              <a:rPr kumimoji="0"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br>
              <a:rPr kumimoji="0"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（イ）</a:t>
            </a:r>
            <a:r>
              <a:rPr kumimoji="0" lang="ja-JP"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英借文</a:t>
            </a:r>
            <a:br>
              <a:rPr kumimoji="0" lang="ja-JP"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endParaRPr kumimoji="1" lang="ja-JP" altLang="en-US" dirty="0"/>
          </a:p>
        </p:txBody>
      </p:sp>
      <p:sp>
        <p:nvSpPr>
          <p:cNvPr id="3" name="テキスト ボックス 2">
            <a:extLst>
              <a:ext uri="{FF2B5EF4-FFF2-40B4-BE49-F238E27FC236}">
                <a16:creationId xmlns:a16="http://schemas.microsoft.com/office/drawing/2014/main" id="{0AE4423B-87E2-D39B-BDC3-C6CEF26D41D0}"/>
              </a:ext>
            </a:extLst>
          </p:cNvPr>
          <p:cNvSpPr txBox="1"/>
          <p:nvPr/>
        </p:nvSpPr>
        <p:spPr>
          <a:xfrm>
            <a:off x="1050324" y="1346886"/>
            <a:ext cx="7760044" cy="3785652"/>
          </a:xfrm>
          <a:prstGeom prst="rect">
            <a:avLst/>
          </a:prstGeom>
          <a:solidFill>
            <a:schemeClr val="accent5">
              <a:lumMod val="20000"/>
              <a:lumOff val="80000"/>
            </a:schemeClr>
          </a:solidFill>
        </p:spPr>
        <p:txBody>
          <a:bodyPr wrap="square" rtlCol="0">
            <a:spAutoFit/>
          </a:bodyPr>
          <a:lstStyle/>
          <a:p>
            <a:r>
              <a:rPr kumimoji="1" lang="en-US" altLang="ja-JP" sz="2400" dirty="0"/>
              <a:t>a) I am very happy when___________________________.</a:t>
            </a:r>
          </a:p>
          <a:p>
            <a:endParaRPr kumimoji="1" lang="en-US" altLang="ja-JP" sz="2400" dirty="0"/>
          </a:p>
          <a:p>
            <a:r>
              <a:rPr kumimoji="1" lang="en-US" altLang="ja-JP" sz="2400" dirty="0"/>
              <a:t>b) I like those people who ________________________</a:t>
            </a:r>
          </a:p>
          <a:p>
            <a:endParaRPr kumimoji="1" lang="en-US" altLang="ja-JP" sz="2400" dirty="0"/>
          </a:p>
          <a:p>
            <a:r>
              <a:rPr kumimoji="1" lang="en-US" altLang="ja-JP" sz="2400" dirty="0"/>
              <a:t>c) One thing I like about myself is ___________________</a:t>
            </a:r>
          </a:p>
          <a:p>
            <a:endParaRPr kumimoji="1" lang="en-US" altLang="ja-JP" sz="2400" dirty="0"/>
          </a:p>
          <a:p>
            <a:r>
              <a:rPr kumimoji="1" lang="en-US" altLang="ja-JP" sz="2400" dirty="0"/>
              <a:t>d) If I have enough time and money, I would like to go to                 </a:t>
            </a:r>
          </a:p>
          <a:p>
            <a:r>
              <a:rPr kumimoji="1" lang="en-US" altLang="ja-JP" sz="2400" dirty="0"/>
              <a:t>___________ and  ____________ there.</a:t>
            </a:r>
          </a:p>
          <a:p>
            <a:endParaRPr kumimoji="1" lang="en-US" altLang="ja-JP" sz="2400" dirty="0"/>
          </a:p>
          <a:p>
            <a:r>
              <a:rPr kumimoji="1" lang="en-US" altLang="ja-JP" sz="2400" dirty="0"/>
              <a:t>e) I feel proud of myself when _______________________</a:t>
            </a:r>
            <a:endParaRPr kumimoji="1" lang="ja-JP" altLang="en-US" sz="2400" dirty="0"/>
          </a:p>
        </p:txBody>
      </p:sp>
    </p:spTree>
    <p:extLst>
      <p:ext uri="{BB962C8B-B14F-4D97-AF65-F5344CB8AC3E}">
        <p14:creationId xmlns:p14="http://schemas.microsoft.com/office/powerpoint/2010/main" val="3322923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710CC7-FE8E-D430-C84B-432210E3FEB5}"/>
              </a:ext>
            </a:extLst>
          </p:cNvPr>
          <p:cNvSpPr>
            <a:spLocks noGrp="1"/>
          </p:cNvSpPr>
          <p:nvPr>
            <p:ph type="title"/>
          </p:nvPr>
        </p:nvSpPr>
        <p:spPr>
          <a:xfrm>
            <a:off x="681038" y="365128"/>
            <a:ext cx="8543925" cy="536916"/>
          </a:xfrm>
          <a:solidFill>
            <a:schemeClr val="accent4"/>
          </a:solidFill>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b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b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b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（エ）</a:t>
            </a:r>
            <a:r>
              <a:rPr kumimoji="0" lang="ja-JP" altLang="ja-JP"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あなたならどうする？</a:t>
            </a:r>
            <a:br>
              <a:rPr kumimoji="0" lang="ja-JP"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endParaRPr kumimoji="1" lang="ja-JP" altLang="en-US" dirty="0"/>
          </a:p>
        </p:txBody>
      </p:sp>
      <p:sp>
        <p:nvSpPr>
          <p:cNvPr id="3" name="テキスト ボックス 2">
            <a:extLst>
              <a:ext uri="{FF2B5EF4-FFF2-40B4-BE49-F238E27FC236}">
                <a16:creationId xmlns:a16="http://schemas.microsoft.com/office/drawing/2014/main" id="{671EA469-F398-5B0F-D9D2-410A8E0C8390}"/>
              </a:ext>
            </a:extLst>
          </p:cNvPr>
          <p:cNvSpPr txBox="1"/>
          <p:nvPr/>
        </p:nvSpPr>
        <p:spPr>
          <a:xfrm>
            <a:off x="815546" y="1099751"/>
            <a:ext cx="8543925" cy="4524315"/>
          </a:xfrm>
          <a:prstGeom prst="rect">
            <a:avLst/>
          </a:prstGeom>
          <a:solidFill>
            <a:schemeClr val="accent5">
              <a:lumMod val="20000"/>
              <a:lumOff val="80000"/>
            </a:schemeClr>
          </a:solidFill>
        </p:spPr>
        <p:txBody>
          <a:bodyPr wrap="square" rtlCol="0">
            <a:spAutoFit/>
          </a:bodyPr>
          <a:lstStyle/>
          <a:p>
            <a:r>
              <a:rPr kumimoji="1" lang="en-US" altLang="ja-JP" sz="2400" dirty="0"/>
              <a:t>You are waiting for a train at a station. A strange man comes up to you and says, “Baby, how old are you?” How would you respond to him?</a:t>
            </a:r>
          </a:p>
          <a:p>
            <a:endParaRPr kumimoji="1" lang="en-US" altLang="ja-JP" sz="2400" dirty="0"/>
          </a:p>
          <a:p>
            <a:r>
              <a:rPr kumimoji="1" lang="en-US" altLang="ja-JP" sz="2400" dirty="0"/>
              <a:t>[   ]  I am 15 years old.</a:t>
            </a:r>
          </a:p>
          <a:p>
            <a:r>
              <a:rPr kumimoji="1" lang="en-US" altLang="ja-JP" sz="2400" dirty="0"/>
              <a:t>[   ] I am 80 years old.</a:t>
            </a:r>
          </a:p>
          <a:p>
            <a:r>
              <a:rPr kumimoji="1" lang="en-US" altLang="ja-JP" sz="2400" dirty="0"/>
              <a:t>[   ] Sorry, I must go. (and walk away)</a:t>
            </a:r>
          </a:p>
          <a:p>
            <a:r>
              <a:rPr kumimoji="1" lang="en-US" altLang="ja-JP" sz="2400" dirty="0"/>
              <a:t>[   ] ….. (and walk away)</a:t>
            </a:r>
          </a:p>
          <a:p>
            <a:r>
              <a:rPr kumimoji="1" lang="en-US" altLang="ja-JP" sz="2400" dirty="0"/>
              <a:t>[   ]</a:t>
            </a:r>
            <a:r>
              <a:rPr kumimoji="1" lang="ja-JP" altLang="en-US" sz="2400" dirty="0"/>
              <a:t> </a:t>
            </a:r>
            <a:r>
              <a:rPr kumimoji="1" lang="en-US" altLang="ja-JP" sz="2400" dirty="0"/>
              <a:t>(To</a:t>
            </a:r>
            <a:r>
              <a:rPr kumimoji="1" lang="ja-JP" altLang="en-US" sz="2400" dirty="0"/>
              <a:t> </a:t>
            </a:r>
            <a:r>
              <a:rPr kumimoji="1" lang="en-US" altLang="ja-JP" sz="2400" dirty="0"/>
              <a:t>someone near by) Oh, Daddy, here I am!</a:t>
            </a:r>
          </a:p>
          <a:p>
            <a:r>
              <a:rPr kumimoji="1" lang="en-US" altLang="ja-JP" sz="2400" dirty="0"/>
              <a:t>[   ] Why do you ask me?</a:t>
            </a:r>
          </a:p>
          <a:p>
            <a:r>
              <a:rPr kumimoji="1" lang="en-US" altLang="ja-JP" sz="2400" dirty="0"/>
              <a:t>[   ] None of your business!</a:t>
            </a:r>
          </a:p>
          <a:p>
            <a:r>
              <a:rPr kumimoji="1" lang="en-US" altLang="ja-JP" sz="2400" dirty="0"/>
              <a:t>Or Your original answer:____________________</a:t>
            </a:r>
          </a:p>
        </p:txBody>
      </p:sp>
    </p:spTree>
    <p:extLst>
      <p:ext uri="{BB962C8B-B14F-4D97-AF65-F5344CB8AC3E}">
        <p14:creationId xmlns:p14="http://schemas.microsoft.com/office/powerpoint/2010/main" val="4093960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B3FEA4-E394-28DC-143C-D5CD140EC173}"/>
              </a:ext>
            </a:extLst>
          </p:cNvPr>
          <p:cNvSpPr>
            <a:spLocks noGrp="1"/>
          </p:cNvSpPr>
          <p:nvPr>
            <p:ph type="title"/>
          </p:nvPr>
        </p:nvSpPr>
        <p:spPr>
          <a:xfrm>
            <a:off x="681038" y="365127"/>
            <a:ext cx="8543925" cy="611057"/>
          </a:xfrm>
          <a:solidFill>
            <a:schemeClr val="accent4"/>
          </a:solidFill>
        </p:spPr>
        <p:txBody>
          <a:bodyPr>
            <a:normAutofit fontScale="90000"/>
          </a:bodyPr>
          <a:lstStyle/>
          <a:p>
            <a:r>
              <a:rPr kumimoji="1" lang="ja-JP" altLang="en-US" dirty="0"/>
              <a:t>人生相談を書き、それに答える</a:t>
            </a:r>
          </a:p>
        </p:txBody>
      </p:sp>
      <p:sp>
        <p:nvSpPr>
          <p:cNvPr id="4" name="テキスト ボックス 3">
            <a:extLst>
              <a:ext uri="{FF2B5EF4-FFF2-40B4-BE49-F238E27FC236}">
                <a16:creationId xmlns:a16="http://schemas.microsoft.com/office/drawing/2014/main" id="{8A110010-E49C-5DBE-1E3B-FFC50F8A4C6A}"/>
              </a:ext>
            </a:extLst>
          </p:cNvPr>
          <p:cNvSpPr txBox="1"/>
          <p:nvPr/>
        </p:nvSpPr>
        <p:spPr>
          <a:xfrm>
            <a:off x="681038" y="1186249"/>
            <a:ext cx="8543925" cy="5016758"/>
          </a:xfrm>
          <a:prstGeom prst="rect">
            <a:avLst/>
          </a:prstGeom>
          <a:solidFill>
            <a:schemeClr val="accent5">
              <a:lumMod val="20000"/>
              <a:lumOff val="80000"/>
            </a:schemeClr>
          </a:solidFill>
        </p:spPr>
        <p:txBody>
          <a:bodyPr wrap="square" rtlCol="0">
            <a:spAutoFit/>
          </a:bodyPr>
          <a:lstStyle/>
          <a:p>
            <a:pPr marL="457200" indent="-457200">
              <a:buFont typeface="+mj-ea"/>
              <a:buAutoNum type="circleNumDbPlain"/>
            </a:pPr>
            <a:r>
              <a:rPr kumimoji="1" lang="ja-JP" altLang="en-US" sz="2000" dirty="0"/>
              <a:t>輪番で、</a:t>
            </a:r>
            <a:r>
              <a:rPr kumimoji="1" lang="en-US" altLang="ja-JP" sz="2000" dirty="0"/>
              <a:t>4</a:t>
            </a:r>
            <a:r>
              <a:rPr kumimoji="1" lang="ja-JP" altLang="en-US" sz="2000" dirty="0"/>
              <a:t>人の学生がそれぞれに、悩み相談の手紙を書いて（自分の悩みでなくてよい）、教師に提出</a:t>
            </a:r>
            <a:endParaRPr kumimoji="1" lang="en-US" altLang="ja-JP" sz="2000" dirty="0"/>
          </a:p>
          <a:p>
            <a:pPr marL="457200" indent="-457200">
              <a:buFont typeface="+mj-ea"/>
              <a:buAutoNum type="circleNumDbPlain"/>
            </a:pPr>
            <a:endParaRPr kumimoji="1" lang="en-US" altLang="ja-JP" sz="2000" dirty="0"/>
          </a:p>
          <a:p>
            <a:pPr marL="457200" indent="-457200">
              <a:buFont typeface="+mj-ea"/>
              <a:buAutoNum type="circleNumDbPlain"/>
            </a:pPr>
            <a:r>
              <a:rPr kumimoji="1" lang="ja-JP" altLang="en-US" sz="2000" dirty="0"/>
              <a:t>次の授業で</a:t>
            </a:r>
            <a:r>
              <a:rPr kumimoji="1" lang="en-US" altLang="ja-JP" sz="2000" dirty="0"/>
              <a:t>4</a:t>
            </a:r>
            <a:r>
              <a:rPr kumimoji="1" lang="ja-JP" altLang="en-US" sz="2000" dirty="0"/>
              <a:t>通の相談手紙を受講生に配布→そのどれかに回答してくることを課題に課す</a:t>
            </a:r>
            <a:endParaRPr kumimoji="1" lang="en-US" altLang="ja-JP" sz="2000" dirty="0"/>
          </a:p>
          <a:p>
            <a:pPr marL="457200" indent="-457200">
              <a:buFont typeface="+mj-ea"/>
              <a:buAutoNum type="circleNumDbPlain"/>
            </a:pPr>
            <a:endParaRPr kumimoji="1" lang="en-US" altLang="ja-JP" sz="2000" dirty="0"/>
          </a:p>
          <a:p>
            <a:pPr marL="457200" indent="-457200">
              <a:buFont typeface="+mj-ea"/>
              <a:buAutoNum type="circleNumDbPlain"/>
            </a:pPr>
            <a:r>
              <a:rPr kumimoji="1" lang="ja-JP" altLang="en-US" sz="2000" dirty="0"/>
              <a:t>次の授業で、同じ悩みに回答してきた学生同士が集まって、回答を回し読む</a:t>
            </a:r>
            <a:endParaRPr kumimoji="1" lang="en-US" altLang="ja-JP" sz="2000" dirty="0"/>
          </a:p>
          <a:p>
            <a:pPr marL="457200" indent="-457200">
              <a:buFont typeface="+mj-ea"/>
              <a:buAutoNum type="circleNumDbPlain"/>
            </a:pPr>
            <a:endParaRPr kumimoji="1" lang="en-US" altLang="ja-JP" sz="2000" dirty="0"/>
          </a:p>
          <a:p>
            <a:pPr marL="457200" indent="-457200">
              <a:buFont typeface="+mj-ea"/>
              <a:buAutoNum type="circleNumDbPlain"/>
            </a:pPr>
            <a:r>
              <a:rPr kumimoji="1" lang="ja-JP" altLang="en-US" sz="2000" dirty="0"/>
              <a:t>仲間の回答を読みながら、「なるほど！」「説明欲しい」にマークを付ける</a:t>
            </a:r>
            <a:endParaRPr kumimoji="1" lang="en-US" altLang="ja-JP" sz="2000" dirty="0"/>
          </a:p>
          <a:p>
            <a:pPr marL="457200" indent="-457200">
              <a:buFont typeface="+mj-ea"/>
              <a:buAutoNum type="circleNumDbPlain"/>
            </a:pPr>
            <a:endParaRPr kumimoji="1" lang="en-US" altLang="ja-JP" sz="2000" dirty="0"/>
          </a:p>
          <a:p>
            <a:pPr marL="457200" indent="-457200">
              <a:buFont typeface="+mj-ea"/>
              <a:buAutoNum type="circleNumDbPlain"/>
            </a:pPr>
            <a:r>
              <a:rPr kumimoji="1" lang="ja-JP" altLang="en-US" sz="2000" dirty="0"/>
              <a:t>最後に、全回答を相談手紙の作者に手渡す</a:t>
            </a:r>
            <a:endParaRPr kumimoji="1" lang="en-US" altLang="ja-JP" sz="2000" dirty="0"/>
          </a:p>
          <a:p>
            <a:pPr marL="457200" indent="-457200">
              <a:buFont typeface="+mj-ea"/>
              <a:buAutoNum type="circleNumDbPlain"/>
            </a:pPr>
            <a:endParaRPr kumimoji="1" lang="en-US" altLang="ja-JP" sz="2000" dirty="0"/>
          </a:p>
          <a:p>
            <a:pPr marL="457200" indent="-457200">
              <a:buFont typeface="+mj-ea"/>
              <a:buAutoNum type="circleNumDbPlain"/>
            </a:pPr>
            <a:r>
              <a:rPr kumimoji="1" lang="ja-JP" altLang="en-US" sz="2000" dirty="0"/>
              <a:t>相談手紙作者が、全回答に目を通し、「ベストアンサー賞」を決めて、教師に提出</a:t>
            </a:r>
          </a:p>
        </p:txBody>
      </p:sp>
    </p:spTree>
    <p:extLst>
      <p:ext uri="{BB962C8B-B14F-4D97-AF65-F5344CB8AC3E}">
        <p14:creationId xmlns:p14="http://schemas.microsoft.com/office/powerpoint/2010/main" val="3690636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BBA54A-6DCE-8623-2E4F-09CB28526901}"/>
              </a:ext>
            </a:extLst>
          </p:cNvPr>
          <p:cNvSpPr>
            <a:spLocks noGrp="1"/>
          </p:cNvSpPr>
          <p:nvPr>
            <p:ph type="title"/>
          </p:nvPr>
        </p:nvSpPr>
        <p:spPr>
          <a:xfrm>
            <a:off x="681038" y="365127"/>
            <a:ext cx="8543925" cy="611057"/>
          </a:xfrm>
          <a:solidFill>
            <a:schemeClr val="accent4"/>
          </a:solidFill>
        </p:spPr>
        <p:txBody>
          <a:bodyPr>
            <a:normAutofit/>
          </a:bodyPr>
          <a:lstStyle/>
          <a:p>
            <a:r>
              <a:rPr kumimoji="1" lang="ja-JP" altLang="en-US" sz="3600" dirty="0"/>
              <a:t>相談手紙の実例</a:t>
            </a:r>
          </a:p>
        </p:txBody>
      </p:sp>
      <p:sp>
        <p:nvSpPr>
          <p:cNvPr id="3" name="テキスト ボックス 2">
            <a:extLst>
              <a:ext uri="{FF2B5EF4-FFF2-40B4-BE49-F238E27FC236}">
                <a16:creationId xmlns:a16="http://schemas.microsoft.com/office/drawing/2014/main" id="{9C252F42-E851-C93E-511C-D11902513008}"/>
              </a:ext>
            </a:extLst>
          </p:cNvPr>
          <p:cNvSpPr txBox="1"/>
          <p:nvPr/>
        </p:nvSpPr>
        <p:spPr>
          <a:xfrm>
            <a:off x="681038" y="1334530"/>
            <a:ext cx="8401178" cy="3416320"/>
          </a:xfrm>
          <a:prstGeom prst="rect">
            <a:avLst/>
          </a:prstGeom>
          <a:solidFill>
            <a:schemeClr val="accent5">
              <a:lumMod val="20000"/>
              <a:lumOff val="80000"/>
            </a:schemeClr>
          </a:solidFill>
        </p:spPr>
        <p:txBody>
          <a:bodyPr wrap="square" rtlCol="0">
            <a:spAutoFit/>
          </a:bodyPr>
          <a:lstStyle/>
          <a:p>
            <a:r>
              <a:rPr kumimoji="1" lang="en-US" altLang="ja-JP" sz="2400" dirty="0"/>
              <a:t>Although</a:t>
            </a:r>
            <a:r>
              <a:rPr kumimoji="1" lang="ja-JP" altLang="en-US" sz="2400" dirty="0"/>
              <a:t> </a:t>
            </a:r>
            <a:r>
              <a:rPr kumimoji="1" lang="en-US" altLang="ja-JP" sz="2400" dirty="0"/>
              <a:t>I</a:t>
            </a:r>
            <a:r>
              <a:rPr kumimoji="1" lang="ja-JP" altLang="en-US" sz="2400" dirty="0"/>
              <a:t> </a:t>
            </a:r>
            <a:r>
              <a:rPr kumimoji="1" lang="en-US" altLang="ja-JP" sz="2400" dirty="0"/>
              <a:t>am</a:t>
            </a:r>
            <a:r>
              <a:rPr kumimoji="1" lang="ja-JP" altLang="en-US" sz="2400" dirty="0"/>
              <a:t> </a:t>
            </a:r>
            <a:r>
              <a:rPr kumimoji="1" lang="en-US" altLang="ja-JP" sz="2400" dirty="0"/>
              <a:t>twenty-one</a:t>
            </a:r>
            <a:r>
              <a:rPr kumimoji="1" lang="ja-JP" altLang="en-US" sz="2400" dirty="0"/>
              <a:t> </a:t>
            </a:r>
            <a:r>
              <a:rPr kumimoji="1" lang="en-US" altLang="ja-JP" sz="2400" dirty="0"/>
              <a:t>years</a:t>
            </a:r>
            <a:r>
              <a:rPr kumimoji="1" lang="ja-JP" altLang="en-US" sz="2400" dirty="0"/>
              <a:t> </a:t>
            </a:r>
            <a:r>
              <a:rPr kumimoji="1" lang="en-US" altLang="ja-JP" sz="2400" dirty="0"/>
              <a:t>old,</a:t>
            </a:r>
            <a:r>
              <a:rPr kumimoji="1" lang="ja-JP" altLang="en-US" sz="2400" dirty="0"/>
              <a:t> </a:t>
            </a:r>
            <a:r>
              <a:rPr kumimoji="1" lang="en-US" altLang="ja-JP" sz="2400" dirty="0"/>
              <a:t>I</a:t>
            </a:r>
            <a:r>
              <a:rPr kumimoji="1" lang="ja-JP" altLang="en-US" sz="2400" dirty="0"/>
              <a:t> </a:t>
            </a:r>
            <a:r>
              <a:rPr kumimoji="1" lang="en-US" altLang="ja-JP" sz="2400" dirty="0"/>
              <a:t>have</a:t>
            </a:r>
            <a:r>
              <a:rPr kumimoji="1" lang="ja-JP" altLang="en-US" sz="2400" dirty="0"/>
              <a:t> </a:t>
            </a:r>
            <a:r>
              <a:rPr kumimoji="1" lang="en-US" altLang="ja-JP" sz="2400" dirty="0"/>
              <a:t>never</a:t>
            </a:r>
            <a:r>
              <a:rPr kumimoji="1" lang="ja-JP" altLang="en-US" sz="2400" dirty="0"/>
              <a:t> </a:t>
            </a:r>
            <a:r>
              <a:rPr kumimoji="1" lang="en-US" altLang="ja-JP" sz="2400" dirty="0"/>
              <a:t>gone</a:t>
            </a:r>
            <a:r>
              <a:rPr kumimoji="1" lang="ja-JP" altLang="en-US" sz="2400" dirty="0"/>
              <a:t> </a:t>
            </a:r>
            <a:r>
              <a:rPr kumimoji="1" lang="en-US" altLang="ja-JP" sz="2400" dirty="0"/>
              <a:t>out</a:t>
            </a:r>
            <a:r>
              <a:rPr kumimoji="1" lang="ja-JP" altLang="en-US" sz="2400" dirty="0"/>
              <a:t> </a:t>
            </a:r>
            <a:r>
              <a:rPr kumimoji="1" lang="en-US" altLang="ja-JP" sz="2400" dirty="0"/>
              <a:t>with</a:t>
            </a:r>
            <a:r>
              <a:rPr kumimoji="1" lang="ja-JP" altLang="en-US" sz="2400" dirty="0"/>
              <a:t> </a:t>
            </a:r>
            <a:r>
              <a:rPr kumimoji="1" lang="en-US" altLang="ja-JP" sz="2400" dirty="0"/>
              <a:t>a</a:t>
            </a:r>
            <a:r>
              <a:rPr kumimoji="1" lang="ja-JP" altLang="en-US" sz="2400" dirty="0"/>
              <a:t> </a:t>
            </a:r>
            <a:r>
              <a:rPr kumimoji="1" lang="en-US" altLang="ja-JP" sz="2400" dirty="0"/>
              <a:t>man.</a:t>
            </a:r>
            <a:r>
              <a:rPr kumimoji="1" lang="ja-JP" altLang="en-US" sz="2400" dirty="0"/>
              <a:t> </a:t>
            </a:r>
            <a:r>
              <a:rPr kumimoji="1" lang="en-US" altLang="ja-JP" sz="2400" dirty="0"/>
              <a:t>My</a:t>
            </a:r>
            <a:r>
              <a:rPr kumimoji="1" lang="ja-JP" altLang="en-US" sz="2400" dirty="0"/>
              <a:t> </a:t>
            </a:r>
            <a:r>
              <a:rPr kumimoji="1" lang="en-US" altLang="ja-JP" sz="2400" dirty="0"/>
              <a:t>friends</a:t>
            </a:r>
            <a:r>
              <a:rPr kumimoji="1" lang="ja-JP" altLang="en-US" sz="2400" dirty="0"/>
              <a:t> </a:t>
            </a:r>
            <a:r>
              <a:rPr kumimoji="1" lang="en-US" altLang="ja-JP" sz="2400" dirty="0"/>
              <a:t>say,</a:t>
            </a:r>
            <a:r>
              <a:rPr kumimoji="1" lang="ja-JP" altLang="en-US" sz="2400" dirty="0"/>
              <a:t> </a:t>
            </a:r>
            <a:r>
              <a:rPr kumimoji="1" lang="en-US" altLang="ja-JP" sz="2400" dirty="0"/>
              <a:t>“Don‘t</a:t>
            </a:r>
            <a:r>
              <a:rPr kumimoji="1" lang="ja-JP" altLang="en-US" sz="2400" dirty="0"/>
              <a:t> </a:t>
            </a:r>
            <a:r>
              <a:rPr kumimoji="1" lang="en-US" altLang="ja-JP" sz="2400" dirty="0"/>
              <a:t>worry,”</a:t>
            </a:r>
            <a:r>
              <a:rPr kumimoji="1" lang="ja-JP" altLang="en-US" sz="2400" dirty="0"/>
              <a:t> </a:t>
            </a:r>
            <a:r>
              <a:rPr kumimoji="1" lang="en-US" altLang="ja-JP" sz="2400" dirty="0"/>
              <a:t>but</a:t>
            </a:r>
            <a:r>
              <a:rPr kumimoji="1" lang="ja-JP" altLang="en-US" sz="2400" dirty="0"/>
              <a:t> </a:t>
            </a:r>
            <a:r>
              <a:rPr kumimoji="1" lang="en-US" altLang="ja-JP" sz="2400" dirty="0"/>
              <a:t>it</a:t>
            </a:r>
            <a:r>
              <a:rPr kumimoji="1" lang="ja-JP" altLang="en-US" sz="2400" dirty="0"/>
              <a:t> </a:t>
            </a:r>
            <a:r>
              <a:rPr kumimoji="1" lang="en-US" altLang="ja-JP" sz="2400" dirty="0"/>
              <a:t>is</a:t>
            </a:r>
            <a:r>
              <a:rPr kumimoji="1" lang="ja-JP" altLang="en-US" sz="2400" dirty="0"/>
              <a:t> </a:t>
            </a:r>
            <a:r>
              <a:rPr kumimoji="1" lang="en-US" altLang="ja-JP" sz="2400" dirty="0"/>
              <a:t>quite</a:t>
            </a:r>
            <a:r>
              <a:rPr kumimoji="1" lang="ja-JP" altLang="en-US" sz="2400" dirty="0"/>
              <a:t> </a:t>
            </a:r>
            <a:r>
              <a:rPr kumimoji="1" lang="en-US" altLang="ja-JP" sz="2400" dirty="0"/>
              <a:t>a</a:t>
            </a:r>
            <a:r>
              <a:rPr kumimoji="1" lang="ja-JP" altLang="en-US" sz="2400" dirty="0"/>
              <a:t> </a:t>
            </a:r>
            <a:r>
              <a:rPr kumimoji="1" lang="en-US" altLang="ja-JP" sz="2400" dirty="0"/>
              <a:t>serious</a:t>
            </a:r>
            <a:r>
              <a:rPr kumimoji="1" lang="ja-JP" altLang="en-US" sz="2400" dirty="0"/>
              <a:t> </a:t>
            </a:r>
            <a:r>
              <a:rPr kumimoji="1" lang="en-US" altLang="ja-JP" sz="2400" dirty="0"/>
              <a:t>problem</a:t>
            </a:r>
            <a:r>
              <a:rPr kumimoji="1" lang="ja-JP" altLang="en-US" sz="2400" dirty="0"/>
              <a:t> </a:t>
            </a:r>
            <a:r>
              <a:rPr kumimoji="1" lang="en-US" altLang="ja-JP" sz="2400" dirty="0"/>
              <a:t>for</a:t>
            </a:r>
            <a:r>
              <a:rPr kumimoji="1" lang="ja-JP" altLang="en-US" sz="2400" dirty="0"/>
              <a:t> </a:t>
            </a:r>
            <a:r>
              <a:rPr kumimoji="1" lang="en-US" altLang="ja-JP" sz="2400" dirty="0"/>
              <a:t>me!!</a:t>
            </a:r>
            <a:r>
              <a:rPr kumimoji="1" lang="ja-JP" altLang="en-US" sz="2400" dirty="0"/>
              <a:t>  </a:t>
            </a:r>
            <a:r>
              <a:rPr kumimoji="1" lang="en-US" altLang="ja-JP" sz="2400" dirty="0"/>
              <a:t>All</a:t>
            </a:r>
            <a:r>
              <a:rPr kumimoji="1" lang="ja-JP" altLang="en-US" sz="2400" dirty="0"/>
              <a:t> </a:t>
            </a:r>
            <a:r>
              <a:rPr kumimoji="1" lang="en-US" altLang="ja-JP" sz="2400" dirty="0"/>
              <a:t>my</a:t>
            </a:r>
            <a:r>
              <a:rPr kumimoji="1" lang="ja-JP" altLang="en-US" sz="2400" dirty="0"/>
              <a:t> </a:t>
            </a:r>
            <a:r>
              <a:rPr kumimoji="1" lang="en-US" altLang="ja-JP" sz="2400" dirty="0"/>
              <a:t>female</a:t>
            </a:r>
            <a:r>
              <a:rPr kumimoji="1" lang="ja-JP" altLang="en-US" sz="2400" dirty="0"/>
              <a:t> </a:t>
            </a:r>
            <a:r>
              <a:rPr kumimoji="1" lang="en-US" altLang="ja-JP" sz="2400" dirty="0"/>
              <a:t>friends</a:t>
            </a:r>
            <a:r>
              <a:rPr kumimoji="1" lang="ja-JP" altLang="en-US" sz="2400" dirty="0"/>
              <a:t> </a:t>
            </a:r>
            <a:r>
              <a:rPr kumimoji="1" lang="en-US" altLang="ja-JP" sz="2400" dirty="0"/>
              <a:t>have</a:t>
            </a:r>
            <a:r>
              <a:rPr kumimoji="1" lang="ja-JP" altLang="en-US" sz="2400" dirty="0"/>
              <a:t> </a:t>
            </a:r>
            <a:r>
              <a:rPr kumimoji="1" lang="en-US" altLang="ja-JP" sz="2400" dirty="0"/>
              <a:t>gone</a:t>
            </a:r>
            <a:r>
              <a:rPr kumimoji="1" lang="ja-JP" altLang="en-US" sz="2400" dirty="0"/>
              <a:t> </a:t>
            </a:r>
            <a:r>
              <a:rPr kumimoji="1" lang="en-US" altLang="ja-JP" sz="2400" dirty="0"/>
              <a:t>out</a:t>
            </a:r>
            <a:r>
              <a:rPr kumimoji="1" lang="ja-JP" altLang="en-US" sz="2400" dirty="0"/>
              <a:t> </a:t>
            </a:r>
            <a:r>
              <a:rPr kumimoji="1" lang="en-US" altLang="ja-JP" sz="2400" dirty="0"/>
              <a:t>with</a:t>
            </a:r>
            <a:r>
              <a:rPr kumimoji="1" lang="ja-JP" altLang="en-US" sz="2400" dirty="0"/>
              <a:t> </a:t>
            </a:r>
            <a:r>
              <a:rPr kumimoji="1" lang="en-US" altLang="ja-JP" sz="2400" dirty="0"/>
              <a:t>guys,</a:t>
            </a:r>
            <a:r>
              <a:rPr kumimoji="1" lang="ja-JP" altLang="en-US" sz="2400" dirty="0"/>
              <a:t> </a:t>
            </a:r>
            <a:r>
              <a:rPr kumimoji="1" lang="en-US" altLang="ja-JP" sz="2400" dirty="0"/>
              <a:t>so</a:t>
            </a:r>
            <a:r>
              <a:rPr kumimoji="1" lang="ja-JP" altLang="en-US" sz="2400" dirty="0"/>
              <a:t> </a:t>
            </a:r>
            <a:r>
              <a:rPr kumimoji="1" lang="en-US" altLang="ja-JP" sz="2400" dirty="0"/>
              <a:t>they</a:t>
            </a:r>
            <a:r>
              <a:rPr kumimoji="1" lang="ja-JP" altLang="en-US" sz="2400" dirty="0"/>
              <a:t> </a:t>
            </a:r>
            <a:r>
              <a:rPr kumimoji="1" lang="en-US" altLang="ja-JP" sz="2400" dirty="0"/>
              <a:t>often</a:t>
            </a:r>
            <a:r>
              <a:rPr kumimoji="1" lang="ja-JP" altLang="en-US" sz="2400" dirty="0"/>
              <a:t> </a:t>
            </a:r>
            <a:r>
              <a:rPr kumimoji="1" lang="en-US" altLang="ja-JP" sz="2400" dirty="0"/>
              <a:t>talk</a:t>
            </a:r>
            <a:r>
              <a:rPr kumimoji="1" lang="ja-JP" altLang="en-US" sz="2400" dirty="0"/>
              <a:t> </a:t>
            </a:r>
            <a:r>
              <a:rPr kumimoji="1" lang="en-US" altLang="ja-JP" sz="2400" dirty="0"/>
              <a:t>about</a:t>
            </a:r>
            <a:r>
              <a:rPr kumimoji="1" lang="ja-JP" altLang="en-US" sz="2400" dirty="0"/>
              <a:t> </a:t>
            </a:r>
            <a:r>
              <a:rPr kumimoji="1" lang="en-US" altLang="ja-JP" sz="2400" dirty="0"/>
              <a:t>their</a:t>
            </a:r>
            <a:r>
              <a:rPr kumimoji="1" lang="ja-JP" altLang="en-US" sz="2400" dirty="0"/>
              <a:t> </a:t>
            </a:r>
            <a:r>
              <a:rPr kumimoji="1" lang="en-US" altLang="ja-JP" sz="2400" dirty="0"/>
              <a:t>love.</a:t>
            </a:r>
            <a:r>
              <a:rPr kumimoji="1" lang="ja-JP" altLang="en-US" sz="2400" dirty="0"/>
              <a:t>  </a:t>
            </a:r>
            <a:r>
              <a:rPr kumimoji="1" lang="en-US" altLang="ja-JP" sz="2400" dirty="0"/>
              <a:t>Whenever</a:t>
            </a:r>
            <a:r>
              <a:rPr kumimoji="1" lang="ja-JP" altLang="en-US" sz="2400" dirty="0"/>
              <a:t> </a:t>
            </a:r>
            <a:r>
              <a:rPr kumimoji="1" lang="en-US" altLang="ja-JP" sz="2400" dirty="0"/>
              <a:t>such</a:t>
            </a:r>
            <a:r>
              <a:rPr kumimoji="1" lang="ja-JP" altLang="en-US" sz="2400" dirty="0"/>
              <a:t> </a:t>
            </a:r>
            <a:r>
              <a:rPr kumimoji="1" lang="en-US" altLang="ja-JP" sz="2400" dirty="0"/>
              <a:t>a</a:t>
            </a:r>
            <a:r>
              <a:rPr kumimoji="1" lang="ja-JP" altLang="en-US" sz="2400" dirty="0"/>
              <a:t> </a:t>
            </a:r>
            <a:r>
              <a:rPr kumimoji="1" lang="en-US" altLang="ja-JP" sz="2400" dirty="0"/>
              <a:t>conversation</a:t>
            </a:r>
            <a:r>
              <a:rPr kumimoji="1" lang="ja-JP" altLang="en-US" sz="2400" dirty="0"/>
              <a:t> </a:t>
            </a:r>
            <a:r>
              <a:rPr kumimoji="1" lang="en-US" altLang="ja-JP" sz="2400" dirty="0"/>
              <a:t>starts,</a:t>
            </a:r>
            <a:r>
              <a:rPr kumimoji="1" lang="ja-JP" altLang="en-US" sz="2400" dirty="0"/>
              <a:t> </a:t>
            </a:r>
            <a:r>
              <a:rPr kumimoji="1" lang="en-US" altLang="ja-JP" sz="2400" dirty="0"/>
              <a:t>naturally</a:t>
            </a:r>
            <a:r>
              <a:rPr kumimoji="1" lang="ja-JP" altLang="en-US" sz="2400" dirty="0"/>
              <a:t> </a:t>
            </a:r>
            <a:r>
              <a:rPr kumimoji="1" lang="en-US" altLang="ja-JP" sz="2400" dirty="0"/>
              <a:t>I</a:t>
            </a:r>
            <a:r>
              <a:rPr kumimoji="1" lang="ja-JP" altLang="en-US" sz="2400" dirty="0"/>
              <a:t> </a:t>
            </a:r>
            <a:r>
              <a:rPr kumimoji="1" lang="en-US" altLang="ja-JP" sz="2400" dirty="0"/>
              <a:t>cannot</a:t>
            </a:r>
            <a:r>
              <a:rPr kumimoji="1" lang="ja-JP" altLang="en-US" sz="2400" dirty="0"/>
              <a:t> </a:t>
            </a:r>
            <a:r>
              <a:rPr kumimoji="1" lang="en-US" altLang="ja-JP" sz="2400" dirty="0"/>
              <a:t>join</a:t>
            </a:r>
            <a:r>
              <a:rPr kumimoji="1" lang="ja-JP" altLang="en-US" sz="2400" dirty="0"/>
              <a:t> </a:t>
            </a:r>
            <a:r>
              <a:rPr kumimoji="1" lang="en-US" altLang="ja-JP" sz="2400" dirty="0"/>
              <a:t>it.</a:t>
            </a:r>
            <a:r>
              <a:rPr kumimoji="1" lang="ja-JP" altLang="en-US" sz="2400" dirty="0"/>
              <a:t> </a:t>
            </a:r>
            <a:r>
              <a:rPr kumimoji="1" lang="en-US" altLang="ja-JP" sz="2400" dirty="0"/>
              <a:t>I</a:t>
            </a:r>
            <a:r>
              <a:rPr kumimoji="1" lang="ja-JP" altLang="en-US" sz="2400" dirty="0"/>
              <a:t> </a:t>
            </a:r>
            <a:r>
              <a:rPr kumimoji="1" lang="en-US" altLang="ja-JP" sz="2400" dirty="0"/>
              <a:t>want</a:t>
            </a:r>
            <a:r>
              <a:rPr kumimoji="1" lang="ja-JP" altLang="en-US" sz="2400" dirty="0"/>
              <a:t> </a:t>
            </a:r>
            <a:r>
              <a:rPr kumimoji="1" lang="en-US" altLang="ja-JP" sz="2400" dirty="0"/>
              <a:t>a</a:t>
            </a:r>
            <a:r>
              <a:rPr kumimoji="1" lang="ja-JP" altLang="en-US" sz="2400" dirty="0"/>
              <a:t> </a:t>
            </a:r>
            <a:r>
              <a:rPr kumimoji="1" lang="en-US" altLang="ja-JP" sz="2400" dirty="0"/>
              <a:t>boyfriend,</a:t>
            </a:r>
            <a:r>
              <a:rPr kumimoji="1" lang="ja-JP" altLang="en-US" sz="2400" dirty="0"/>
              <a:t> </a:t>
            </a:r>
            <a:r>
              <a:rPr kumimoji="1" lang="en-US" altLang="ja-JP" sz="2400" dirty="0"/>
              <a:t>but</a:t>
            </a:r>
            <a:r>
              <a:rPr kumimoji="1" lang="ja-JP" altLang="en-US" sz="2400" dirty="0"/>
              <a:t> </a:t>
            </a:r>
            <a:r>
              <a:rPr kumimoji="1" lang="en-US" altLang="ja-JP" sz="2400" dirty="0"/>
              <a:t>I</a:t>
            </a:r>
            <a:r>
              <a:rPr kumimoji="1" lang="ja-JP" altLang="en-US" sz="2400" dirty="0"/>
              <a:t> </a:t>
            </a:r>
            <a:r>
              <a:rPr kumimoji="1" lang="en-US" altLang="ja-JP" sz="2400" dirty="0"/>
              <a:t>don’t</a:t>
            </a:r>
            <a:r>
              <a:rPr kumimoji="1" lang="ja-JP" altLang="en-US" sz="2400" dirty="0"/>
              <a:t> </a:t>
            </a:r>
            <a:r>
              <a:rPr kumimoji="1" lang="en-US" altLang="ja-JP" sz="2400" dirty="0"/>
              <a:t>have</a:t>
            </a:r>
            <a:r>
              <a:rPr kumimoji="1" lang="ja-JP" altLang="en-US" sz="2400" dirty="0"/>
              <a:t> </a:t>
            </a:r>
            <a:r>
              <a:rPr kumimoji="1" lang="en-US" altLang="ja-JP" sz="2400" dirty="0"/>
              <a:t>any</a:t>
            </a:r>
            <a:r>
              <a:rPr kumimoji="1" lang="ja-JP" altLang="en-US" sz="2400" dirty="0"/>
              <a:t> </a:t>
            </a:r>
            <a:r>
              <a:rPr kumimoji="1" lang="en-US" altLang="ja-JP" sz="2400" dirty="0"/>
              <a:t>favorite</a:t>
            </a:r>
            <a:r>
              <a:rPr kumimoji="1" lang="ja-JP" altLang="en-US" sz="2400" dirty="0"/>
              <a:t> </a:t>
            </a:r>
            <a:r>
              <a:rPr kumimoji="1" lang="en-US" altLang="ja-JP" sz="2400" dirty="0"/>
              <a:t>person</a:t>
            </a:r>
            <a:r>
              <a:rPr kumimoji="1" lang="ja-JP" altLang="en-US" sz="2400" dirty="0"/>
              <a:t> </a:t>
            </a:r>
            <a:r>
              <a:rPr kumimoji="1" lang="en-US" altLang="ja-JP" sz="2400" dirty="0"/>
              <a:t>among</a:t>
            </a:r>
            <a:r>
              <a:rPr kumimoji="1" lang="ja-JP" altLang="en-US" sz="2400" dirty="0"/>
              <a:t> </a:t>
            </a:r>
            <a:r>
              <a:rPr kumimoji="1" lang="en-US" altLang="ja-JP" sz="2400" dirty="0"/>
              <a:t>my</a:t>
            </a:r>
            <a:r>
              <a:rPr kumimoji="1" lang="ja-JP" altLang="en-US" sz="2400" dirty="0"/>
              <a:t> </a:t>
            </a:r>
            <a:r>
              <a:rPr kumimoji="1" lang="en-US" altLang="ja-JP" sz="2400" dirty="0"/>
              <a:t>acquaintances.</a:t>
            </a:r>
            <a:r>
              <a:rPr kumimoji="1" lang="ja-JP" altLang="en-US" sz="2400" dirty="0"/>
              <a:t> </a:t>
            </a:r>
            <a:r>
              <a:rPr kumimoji="1" lang="en-US" altLang="ja-JP" sz="2400" dirty="0"/>
              <a:t>Some</a:t>
            </a:r>
            <a:r>
              <a:rPr kumimoji="1" lang="ja-JP" altLang="en-US" sz="2400" dirty="0"/>
              <a:t> </a:t>
            </a:r>
            <a:r>
              <a:rPr kumimoji="1" lang="en-US" altLang="ja-JP" sz="2400" dirty="0"/>
              <a:t>actually</a:t>
            </a:r>
            <a:r>
              <a:rPr kumimoji="1" lang="ja-JP" altLang="en-US" sz="2400" dirty="0"/>
              <a:t> </a:t>
            </a:r>
            <a:r>
              <a:rPr kumimoji="1" lang="en-US" altLang="ja-JP" sz="2400" dirty="0"/>
              <a:t>asked</a:t>
            </a:r>
            <a:r>
              <a:rPr kumimoji="1" lang="ja-JP" altLang="en-US" sz="2400" dirty="0"/>
              <a:t> </a:t>
            </a:r>
            <a:r>
              <a:rPr kumimoji="1" lang="en-US" altLang="ja-JP" sz="2400" dirty="0"/>
              <a:t>me</a:t>
            </a:r>
            <a:r>
              <a:rPr kumimoji="1" lang="ja-JP" altLang="en-US" sz="2400" dirty="0"/>
              <a:t> </a:t>
            </a:r>
            <a:r>
              <a:rPr kumimoji="1" lang="en-US" altLang="ja-JP" sz="2400" dirty="0"/>
              <a:t>out,</a:t>
            </a:r>
            <a:r>
              <a:rPr kumimoji="1" lang="ja-JP" altLang="en-US" sz="2400" dirty="0"/>
              <a:t> </a:t>
            </a:r>
            <a:r>
              <a:rPr kumimoji="1" lang="en-US" altLang="ja-JP" sz="2400" dirty="0"/>
              <a:t>but</a:t>
            </a:r>
            <a:r>
              <a:rPr kumimoji="1" lang="ja-JP" altLang="en-US" sz="2400" dirty="0"/>
              <a:t> </a:t>
            </a:r>
            <a:r>
              <a:rPr kumimoji="1" lang="en-US" altLang="ja-JP" sz="2400" dirty="0"/>
              <a:t>I</a:t>
            </a:r>
            <a:r>
              <a:rPr kumimoji="1" lang="ja-JP" altLang="en-US" sz="2400" dirty="0"/>
              <a:t> </a:t>
            </a:r>
            <a:r>
              <a:rPr kumimoji="1" lang="en-US" altLang="ja-JP" sz="2400" dirty="0"/>
              <a:t>have</a:t>
            </a:r>
            <a:r>
              <a:rPr kumimoji="1" lang="ja-JP" altLang="en-US" sz="2400" dirty="0"/>
              <a:t> </a:t>
            </a:r>
            <a:r>
              <a:rPr kumimoji="1" lang="en-US" altLang="ja-JP" sz="2400" dirty="0"/>
              <a:t>always</a:t>
            </a:r>
            <a:r>
              <a:rPr kumimoji="1" lang="ja-JP" altLang="en-US" sz="2400" dirty="0"/>
              <a:t> </a:t>
            </a:r>
            <a:r>
              <a:rPr kumimoji="1" lang="en-US" altLang="ja-JP" sz="2400" dirty="0"/>
              <a:t>refused.</a:t>
            </a:r>
            <a:r>
              <a:rPr kumimoji="1" lang="ja-JP" altLang="en-US" sz="2400" dirty="0"/>
              <a:t> </a:t>
            </a:r>
            <a:r>
              <a:rPr kumimoji="1" lang="en-US" altLang="ja-JP" sz="2400" dirty="0"/>
              <a:t>I</a:t>
            </a:r>
            <a:r>
              <a:rPr kumimoji="1" lang="ja-JP" altLang="en-US" sz="2400" dirty="0"/>
              <a:t> </a:t>
            </a:r>
            <a:r>
              <a:rPr kumimoji="1" lang="en-US" altLang="ja-JP" sz="2400" dirty="0"/>
              <a:t>may</a:t>
            </a:r>
            <a:r>
              <a:rPr kumimoji="1" lang="ja-JP" altLang="en-US" sz="2400" dirty="0"/>
              <a:t> </a:t>
            </a:r>
            <a:r>
              <a:rPr kumimoji="1" lang="en-US" altLang="ja-JP" sz="2400" dirty="0"/>
              <a:t>have</a:t>
            </a:r>
            <a:r>
              <a:rPr kumimoji="1" lang="ja-JP" altLang="en-US" sz="2400" dirty="0"/>
              <a:t> </a:t>
            </a:r>
            <a:r>
              <a:rPr kumimoji="1" lang="en-US" altLang="ja-JP" sz="2400" dirty="0"/>
              <a:t>too</a:t>
            </a:r>
            <a:r>
              <a:rPr kumimoji="1" lang="ja-JP" altLang="en-US" sz="2400" dirty="0"/>
              <a:t> </a:t>
            </a:r>
            <a:r>
              <a:rPr kumimoji="1" lang="en-US" altLang="ja-JP" sz="2400" dirty="0"/>
              <a:t>high</a:t>
            </a:r>
            <a:r>
              <a:rPr kumimoji="1" lang="ja-JP" altLang="en-US" sz="2400" dirty="0"/>
              <a:t> </a:t>
            </a:r>
            <a:r>
              <a:rPr kumimoji="1" lang="en-US" altLang="ja-JP" sz="2400" dirty="0"/>
              <a:t>ideal</a:t>
            </a:r>
            <a:r>
              <a:rPr kumimoji="1" lang="ja-JP" altLang="en-US" sz="2400" dirty="0"/>
              <a:t> </a:t>
            </a:r>
            <a:r>
              <a:rPr kumimoji="1" lang="en-US" altLang="ja-JP" sz="2400" dirty="0"/>
              <a:t>for</a:t>
            </a:r>
            <a:r>
              <a:rPr kumimoji="1" lang="ja-JP" altLang="en-US" sz="2400" dirty="0"/>
              <a:t> </a:t>
            </a:r>
            <a:r>
              <a:rPr kumimoji="1" lang="en-US" altLang="ja-JP" sz="2400" dirty="0"/>
              <a:t>guys,</a:t>
            </a:r>
            <a:r>
              <a:rPr kumimoji="1" lang="ja-JP" altLang="en-US" sz="2400" dirty="0"/>
              <a:t> </a:t>
            </a:r>
            <a:r>
              <a:rPr kumimoji="1" lang="en-US" altLang="ja-JP" sz="2400" dirty="0"/>
              <a:t>but I don't</a:t>
            </a:r>
            <a:r>
              <a:rPr kumimoji="1" lang="ja-JP" altLang="en-US" sz="2400" dirty="0"/>
              <a:t> </a:t>
            </a:r>
            <a:r>
              <a:rPr kumimoji="1" lang="en-US" altLang="ja-JP" sz="2400" dirty="0"/>
              <a:t>want</a:t>
            </a:r>
            <a:r>
              <a:rPr kumimoji="1" lang="ja-JP" altLang="en-US" sz="2400" dirty="0"/>
              <a:t> </a:t>
            </a:r>
            <a:r>
              <a:rPr kumimoji="1" lang="en-US" altLang="ja-JP" sz="2400" dirty="0"/>
              <a:t>to</a:t>
            </a:r>
            <a:r>
              <a:rPr kumimoji="1" lang="ja-JP" altLang="en-US" sz="2400" dirty="0"/>
              <a:t> </a:t>
            </a:r>
            <a:r>
              <a:rPr kumimoji="1" lang="en-US" altLang="ja-JP" sz="2400" dirty="0"/>
              <a:t>compromise.</a:t>
            </a:r>
            <a:r>
              <a:rPr kumimoji="1" lang="ja-JP" altLang="en-US" sz="2400" dirty="0"/>
              <a:t> </a:t>
            </a:r>
            <a:r>
              <a:rPr kumimoji="1" lang="en-US" altLang="ja-JP" sz="2400" dirty="0"/>
              <a:t>What</a:t>
            </a:r>
            <a:r>
              <a:rPr kumimoji="1" lang="ja-JP" altLang="en-US" sz="2400" dirty="0"/>
              <a:t> </a:t>
            </a:r>
            <a:r>
              <a:rPr kumimoji="1" lang="en-US" altLang="ja-JP" sz="2400" dirty="0"/>
              <a:t>should</a:t>
            </a:r>
            <a:r>
              <a:rPr kumimoji="1" lang="ja-JP" altLang="en-US" sz="2400" dirty="0"/>
              <a:t> </a:t>
            </a:r>
            <a:r>
              <a:rPr kumimoji="1" lang="en-US" altLang="ja-JP" sz="2400" dirty="0"/>
              <a:t>I</a:t>
            </a:r>
            <a:r>
              <a:rPr kumimoji="1" lang="ja-JP" altLang="en-US" sz="2400" dirty="0"/>
              <a:t> </a:t>
            </a:r>
            <a:r>
              <a:rPr kumimoji="1" lang="en-US" altLang="ja-JP" sz="2400" dirty="0"/>
              <a:t>do?</a:t>
            </a:r>
            <a:r>
              <a:rPr kumimoji="1" lang="ja-JP" altLang="en-US" sz="2400" dirty="0"/>
              <a:t> </a:t>
            </a:r>
            <a:endParaRPr kumimoji="1" lang="en-US" altLang="ja-JP" sz="2400" dirty="0"/>
          </a:p>
          <a:p>
            <a:r>
              <a:rPr kumimoji="1" lang="en-US" altLang="ja-JP" sz="2400" i="1" dirty="0"/>
              <a:t>Loving</a:t>
            </a:r>
            <a:r>
              <a:rPr kumimoji="1" lang="ja-JP" altLang="en-US" sz="2400" i="1" dirty="0"/>
              <a:t> </a:t>
            </a:r>
            <a:r>
              <a:rPr kumimoji="1" lang="en-US" altLang="ja-JP" sz="2400" i="1" dirty="0"/>
              <a:t>rabbit</a:t>
            </a:r>
            <a:endParaRPr kumimoji="1" lang="ja-JP" altLang="en-US" sz="2400" i="1" dirty="0"/>
          </a:p>
        </p:txBody>
      </p:sp>
    </p:spTree>
    <p:extLst>
      <p:ext uri="{BB962C8B-B14F-4D97-AF65-F5344CB8AC3E}">
        <p14:creationId xmlns:p14="http://schemas.microsoft.com/office/powerpoint/2010/main" val="551550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A6F09DE7-D16C-C0C7-EC6F-348E45EA5F99}"/>
              </a:ext>
            </a:extLst>
          </p:cNvPr>
          <p:cNvSpPr>
            <a:spLocks noGrp="1"/>
          </p:cNvSpPr>
          <p:nvPr>
            <p:ph type="title"/>
          </p:nvPr>
        </p:nvSpPr>
        <p:spPr>
          <a:xfrm>
            <a:off x="360946" y="269777"/>
            <a:ext cx="9433928" cy="850899"/>
          </a:xfrm>
          <a:solidFill>
            <a:srgbClr val="FFFF00"/>
          </a:solidFill>
        </p:spPr>
        <p:txBody>
          <a:bodyPr>
            <a:normAutofit fontScale="90000"/>
          </a:bodyPr>
          <a:lstStyle/>
          <a:p>
            <a:r>
              <a:rPr kumimoji="1" lang="ja-JP" altLang="en-US" sz="4000" dirty="0"/>
              <a:t>人間形成的授業例</a:t>
            </a:r>
            <a:r>
              <a:rPr kumimoji="1" lang="en-US" altLang="ja-JP" sz="4000" dirty="0"/>
              <a:t>: </a:t>
            </a:r>
            <a:r>
              <a:rPr lang="ja-JP" altLang="en-US" sz="2800" b="0" dirty="0"/>
              <a:t>福井県・二宮秀夫先生（中学校）</a:t>
            </a:r>
            <a:r>
              <a:rPr lang="en-US" altLang="ja-JP" sz="2800" b="0" dirty="0"/>
              <a:t>1996</a:t>
            </a:r>
            <a:r>
              <a:rPr lang="ja-JP" altLang="en-US" sz="2800" b="0" dirty="0"/>
              <a:t>年の実践</a:t>
            </a:r>
            <a:endParaRPr kumimoji="1" lang="ja-JP" altLang="en-US" sz="4000" b="0" dirty="0"/>
          </a:p>
        </p:txBody>
      </p:sp>
      <p:sp>
        <p:nvSpPr>
          <p:cNvPr id="3" name="コンテンツ プレースホルダー 2">
            <a:extLst>
              <a:ext uri="{FF2B5EF4-FFF2-40B4-BE49-F238E27FC236}">
                <a16:creationId xmlns:a16="http://schemas.microsoft.com/office/drawing/2014/main" id="{67680E8A-F6F8-F42A-F9DC-B3B2BDA4DD85}"/>
              </a:ext>
            </a:extLst>
          </p:cNvPr>
          <p:cNvSpPr>
            <a:spLocks noGrp="1"/>
          </p:cNvSpPr>
          <p:nvPr>
            <p:ph idx="1"/>
          </p:nvPr>
        </p:nvSpPr>
        <p:spPr>
          <a:xfrm>
            <a:off x="360946" y="3705999"/>
            <a:ext cx="8927434" cy="2714847"/>
          </a:xfrm>
          <a:solidFill>
            <a:schemeClr val="accent6">
              <a:lumMod val="20000"/>
              <a:lumOff val="80000"/>
            </a:schemeClr>
          </a:solidFill>
        </p:spPr>
        <p:txBody>
          <a:bodyPr>
            <a:normAutofit/>
          </a:bodyPr>
          <a:lstStyle/>
          <a:p>
            <a:pPr marL="0" indent="0" algn="ctr">
              <a:buNone/>
            </a:pPr>
            <a:r>
              <a:rPr lang="ja-JP" altLang="en-US" sz="3000" dirty="0">
                <a:latin typeface="Times New Roman" panose="02020603050405020304" pitchFamily="18" charset="0"/>
                <a:ea typeface="ＭＳ 明朝" panose="02020609040205080304" pitchFamily="17" charset="-128"/>
              </a:rPr>
              <a:t>課題を投げかける　</a:t>
            </a:r>
            <a:r>
              <a:rPr lang="en-US" altLang="ja-JP" sz="3000" dirty="0">
                <a:latin typeface="Times New Roman" panose="02020603050405020304" pitchFamily="18" charset="0"/>
                <a:ea typeface="ＭＳ 明朝" panose="02020609040205080304" pitchFamily="17" charset="-128"/>
              </a:rPr>
              <a:t>What Is Your Excuse</a:t>
            </a:r>
            <a:r>
              <a:rPr lang="ja-JP" altLang="ja-JP" sz="3000" dirty="0">
                <a:latin typeface="Times New Roman" panose="02020603050405020304" pitchFamily="18" charset="0"/>
                <a:ea typeface="ＭＳ 明朝" panose="02020609040205080304" pitchFamily="17" charset="-128"/>
              </a:rPr>
              <a:t>？</a:t>
            </a:r>
          </a:p>
          <a:p>
            <a:pPr algn="just"/>
            <a:r>
              <a:rPr lang="en-US" altLang="ja-JP" sz="2600" dirty="0">
                <a:latin typeface="Times New Roman" panose="02020603050405020304" pitchFamily="18" charset="0"/>
                <a:ea typeface="ＭＳ 明朝" panose="02020609040205080304" pitchFamily="17" charset="-128"/>
              </a:rPr>
              <a:t>Situation: </a:t>
            </a:r>
            <a:r>
              <a:rPr lang="en-US" altLang="ja-JP" i="1" dirty="0">
                <a:solidFill>
                  <a:srgbClr val="FF00FF"/>
                </a:solidFill>
                <a:latin typeface="Times New Roman" panose="02020603050405020304" pitchFamily="18" charset="0"/>
                <a:ea typeface="ＭＳ 明朝" panose="02020609040205080304" pitchFamily="17" charset="-128"/>
              </a:rPr>
              <a:t> Now you are back at home from school. Your parent is angry. He/she says, “You’re watching TV again! Have you finished your homework?!”</a:t>
            </a:r>
          </a:p>
          <a:p>
            <a:pPr algn="just"/>
            <a:r>
              <a:rPr lang="en-US" altLang="ja-JP" dirty="0">
                <a:latin typeface="Times New Roman" panose="02020603050405020304" pitchFamily="18" charset="0"/>
                <a:ea typeface="ＭＳ 明朝" panose="02020609040205080304" pitchFamily="17" charset="-128"/>
              </a:rPr>
              <a:t>Task: </a:t>
            </a:r>
            <a:r>
              <a:rPr lang="en-US" altLang="ja-JP" i="1" dirty="0">
                <a:solidFill>
                  <a:srgbClr val="00B050"/>
                </a:solidFill>
                <a:latin typeface="Times New Roman" panose="02020603050405020304" pitchFamily="18" charset="0"/>
                <a:ea typeface="ＭＳ 明朝" panose="02020609040205080304" pitchFamily="17" charset="-128"/>
              </a:rPr>
              <a:t>How will you respond? Write a scenario.</a:t>
            </a:r>
            <a:endParaRPr lang="ja-JP" altLang="ja-JP" i="1" dirty="0">
              <a:solidFill>
                <a:srgbClr val="00B050"/>
              </a:solidFill>
              <a:latin typeface="Times New Roman" panose="02020603050405020304" pitchFamily="18" charset="0"/>
              <a:ea typeface="ＭＳ 明朝" panose="02020609040205080304" pitchFamily="17" charset="-128"/>
            </a:endParaRPr>
          </a:p>
          <a:p>
            <a:pPr algn="ctr"/>
            <a:endParaRPr lang="ja-JP" altLang="ja-JP" dirty="0">
              <a:solidFill>
                <a:srgbClr val="00B050"/>
              </a:solidFill>
              <a:latin typeface="Times New Roman" panose="02020603050405020304" pitchFamily="18" charset="0"/>
              <a:ea typeface="ＭＳ 明朝" panose="02020609040205080304" pitchFamily="17" charset="-128"/>
            </a:endParaRPr>
          </a:p>
        </p:txBody>
      </p:sp>
      <p:sp>
        <p:nvSpPr>
          <p:cNvPr id="4" name="テキスト ボックス 3">
            <a:extLst>
              <a:ext uri="{FF2B5EF4-FFF2-40B4-BE49-F238E27FC236}">
                <a16:creationId xmlns:a16="http://schemas.microsoft.com/office/drawing/2014/main" id="{1FA5F924-4F50-ED6D-891F-A4A00209901C}"/>
              </a:ext>
            </a:extLst>
          </p:cNvPr>
          <p:cNvSpPr txBox="1"/>
          <p:nvPr/>
        </p:nvSpPr>
        <p:spPr>
          <a:xfrm>
            <a:off x="291624" y="1219875"/>
            <a:ext cx="9322752" cy="2031325"/>
          </a:xfrm>
          <a:prstGeom prst="rect">
            <a:avLst/>
          </a:prstGeom>
          <a:noFill/>
        </p:spPr>
        <p:txBody>
          <a:bodyPr wrap="square" rtlCol="0">
            <a:spAutoFit/>
          </a:bodyPr>
          <a:lstStyle/>
          <a:p>
            <a:r>
              <a:rPr kumimoji="1" lang="ja-JP" altLang="en-US" dirty="0"/>
              <a:t>対象：中学</a:t>
            </a:r>
            <a:r>
              <a:rPr kumimoji="1" lang="en-US" altLang="ja-JP" dirty="0"/>
              <a:t>2</a:t>
            </a:r>
            <a:r>
              <a:rPr kumimoji="1" lang="ja-JP" altLang="en-US" dirty="0"/>
              <a:t>年～高校　　　　　　　　　　　　　　 認知的目標：現在完了形</a:t>
            </a:r>
            <a:endParaRPr kumimoji="1" lang="en-US" altLang="ja-JP" dirty="0"/>
          </a:p>
          <a:p>
            <a:r>
              <a:rPr kumimoji="1" lang="ja-JP" altLang="en-US" dirty="0"/>
              <a:t>所要時間：</a:t>
            </a:r>
            <a:r>
              <a:rPr kumimoji="1" lang="en-US" altLang="ja-JP" dirty="0"/>
              <a:t>1</a:t>
            </a:r>
            <a:r>
              <a:rPr kumimoji="1" lang="ja-JP" altLang="en-US" dirty="0"/>
              <a:t>回目に</a:t>
            </a:r>
            <a:r>
              <a:rPr kumimoji="1" lang="en-US" altLang="ja-JP" dirty="0"/>
              <a:t>10</a:t>
            </a:r>
            <a:r>
              <a:rPr kumimoji="1" lang="ja-JP" altLang="en-US" dirty="0"/>
              <a:t>分、２回目に</a:t>
            </a:r>
            <a:r>
              <a:rPr kumimoji="1" lang="en-US" altLang="ja-JP" dirty="0"/>
              <a:t>30</a:t>
            </a:r>
            <a:r>
              <a:rPr kumimoji="1" lang="ja-JP" altLang="en-US" dirty="0"/>
              <a:t>分      情意的目標：感情をコントロールして自分を表明</a:t>
            </a:r>
            <a:r>
              <a:rPr kumimoji="1" lang="en-US" altLang="ja-JP" dirty="0"/>
              <a:t>                                                        </a:t>
            </a:r>
            <a:r>
              <a:rPr kumimoji="1" lang="ja-JP" altLang="en-US" dirty="0"/>
              <a:t>　　　　　　　　　　　　　　　　　　</a:t>
            </a:r>
            <a:endParaRPr kumimoji="1" lang="en-US" altLang="ja-JP" dirty="0"/>
          </a:p>
          <a:p>
            <a:r>
              <a:rPr kumimoji="1" lang="ja-JP" altLang="en-US" dirty="0"/>
              <a:t>　　　　　　　　　　　　　　　　　　　　　　　　　　　　　相互作用的目標：対人方略</a:t>
            </a:r>
            <a:r>
              <a:rPr kumimoji="1" lang="en-US" altLang="ja-JP" dirty="0"/>
              <a:t>--</a:t>
            </a:r>
            <a:r>
              <a:rPr kumimoji="1" lang="ja-JP" altLang="en-US" dirty="0"/>
              <a:t>葛藤場面への対処</a:t>
            </a:r>
            <a:endParaRPr kumimoji="1" lang="en-US" altLang="ja-JP" dirty="0"/>
          </a:p>
          <a:p>
            <a:r>
              <a:rPr kumimoji="1" lang="ja-JP" altLang="en-US" dirty="0"/>
              <a:t>　　　　　　　　　　　　　　　　　　　　　　　　　　　　　</a:t>
            </a:r>
            <a:endParaRPr kumimoji="1" lang="en-US" altLang="ja-JP" dirty="0"/>
          </a:p>
          <a:p>
            <a:r>
              <a:rPr kumimoji="1" lang="en-US" altLang="ja-JP" kern="100" dirty="0">
                <a:latin typeface="Times New Roman" panose="02020603050405020304" pitchFamily="18" charset="0"/>
                <a:ea typeface="ＭＳ Ｐ明朝" panose="02020600040205080304" pitchFamily="18" charset="-128"/>
              </a:rPr>
              <a:t>(</a:t>
            </a:r>
            <a:r>
              <a:rPr lang="ja-JP" altLang="en-US" kern="100" dirty="0">
                <a:latin typeface="Times New Roman" panose="02020603050405020304" pitchFamily="18" charset="0"/>
                <a:ea typeface="ＭＳ Ｐ明朝" panose="02020600040205080304" pitchFamily="18" charset="-128"/>
              </a:rPr>
              <a:t>出典：</a:t>
            </a:r>
            <a:r>
              <a:rPr lang="en-US" altLang="ja-JP" kern="100" dirty="0">
                <a:latin typeface="Times New Roman" panose="02020603050405020304" pitchFamily="18" charset="0"/>
                <a:ea typeface="ＭＳ Ｐ明朝" panose="02020600040205080304" pitchFamily="18" charset="-128"/>
              </a:rPr>
              <a:t>Your Excuse</a:t>
            </a:r>
            <a:r>
              <a:rPr lang="ja-JP" altLang="ja-JP" kern="100" dirty="0">
                <a:latin typeface="Times New Roman" panose="02020603050405020304" pitchFamily="18" charset="0"/>
                <a:ea typeface="ＭＳ Ｐ明朝" panose="02020600040205080304" pitchFamily="18" charset="-128"/>
              </a:rPr>
              <a:t>（二宮秀夫（</a:t>
            </a:r>
            <a:r>
              <a:rPr lang="en-US" altLang="ja-JP" kern="100" dirty="0">
                <a:latin typeface="Times New Roman" panose="02020603050405020304" pitchFamily="18" charset="0"/>
                <a:ea typeface="ＭＳ Ｐ明朝" panose="02020600040205080304" pitchFamily="18" charset="-128"/>
              </a:rPr>
              <a:t>1996</a:t>
            </a:r>
            <a:r>
              <a:rPr lang="ja-JP" altLang="ja-JP" kern="100" dirty="0">
                <a:latin typeface="Times New Roman" panose="02020603050405020304" pitchFamily="18" charset="0"/>
                <a:ea typeface="ＭＳ Ｐ明朝" panose="02020600040205080304" pitchFamily="18" charset="-128"/>
              </a:rPr>
              <a:t>）「生徒の主体的取り組みを促すコミュニケーション活動の工夫」</a:t>
            </a:r>
            <a:r>
              <a:rPr lang="en-US" altLang="ja-JP" kern="100" dirty="0">
                <a:latin typeface="Times New Roman" panose="02020603050405020304" pitchFamily="18" charset="0"/>
                <a:ea typeface="ＭＳ Ｐ明朝" panose="02020600040205080304" pitchFamily="18" charset="-128"/>
              </a:rPr>
              <a:t>in </a:t>
            </a:r>
            <a:r>
              <a:rPr lang="ja-JP" altLang="ja-JP" kern="100" dirty="0">
                <a:latin typeface="Times New Roman" panose="02020603050405020304" pitchFamily="18" charset="0"/>
                <a:ea typeface="ＭＳ Ｐ明朝" panose="02020600040205080304" pitchFamily="18" charset="-128"/>
              </a:rPr>
              <a:t>大下邦幸（編著）『コミュニケーション能力を高める英語授業　理論と実践』東京書籍．</a:t>
            </a:r>
            <a:r>
              <a:rPr lang="en-US" altLang="ja-JP" kern="100" dirty="0">
                <a:latin typeface="Times New Roman" panose="02020603050405020304" pitchFamily="18" charset="0"/>
                <a:ea typeface="ＭＳ Ｐ明朝" panose="02020600040205080304" pitchFamily="18" charset="-128"/>
              </a:rPr>
              <a:t>pp.154-156</a:t>
            </a:r>
            <a:r>
              <a:rPr lang="ja-JP" altLang="ja-JP" kern="100" dirty="0">
                <a:latin typeface="Times New Roman" panose="02020603050405020304" pitchFamily="18" charset="0"/>
                <a:ea typeface="ＭＳ Ｐ明朝" panose="02020600040205080304" pitchFamily="18" charset="-128"/>
              </a:rPr>
              <a:t>）</a:t>
            </a:r>
          </a:p>
        </p:txBody>
      </p:sp>
    </p:spTree>
    <p:extLst>
      <p:ext uri="{BB962C8B-B14F-4D97-AF65-F5344CB8AC3E}">
        <p14:creationId xmlns:p14="http://schemas.microsoft.com/office/powerpoint/2010/main" val="3481716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49939B07-7C5A-609B-36B1-6D79382CE6E8}"/>
              </a:ext>
            </a:extLst>
          </p:cNvPr>
          <p:cNvSpPr>
            <a:spLocks noGrp="1"/>
          </p:cNvSpPr>
          <p:nvPr>
            <p:ph type="title"/>
          </p:nvPr>
        </p:nvSpPr>
        <p:spPr>
          <a:xfrm>
            <a:off x="292008" y="528080"/>
            <a:ext cx="9488237" cy="861418"/>
          </a:xfrm>
          <a:solidFill>
            <a:srgbClr val="FFFF00"/>
          </a:solidFill>
        </p:spPr>
        <p:txBody>
          <a:bodyPr/>
          <a:lstStyle/>
          <a:p>
            <a:r>
              <a:rPr lang="ja-JP" altLang="en-US" dirty="0"/>
              <a:t>二宮先生</a:t>
            </a:r>
            <a:r>
              <a:rPr kumimoji="1" lang="ja-JP" altLang="en-US" dirty="0"/>
              <a:t>の授業の特徴</a:t>
            </a:r>
            <a:endParaRPr kumimoji="1" lang="ja-JP" altLang="en-US" b="0" dirty="0"/>
          </a:p>
        </p:txBody>
      </p:sp>
      <p:sp>
        <p:nvSpPr>
          <p:cNvPr id="10" name="コンテンツ プレースホルダー 9">
            <a:extLst>
              <a:ext uri="{FF2B5EF4-FFF2-40B4-BE49-F238E27FC236}">
                <a16:creationId xmlns:a16="http://schemas.microsoft.com/office/drawing/2014/main" id="{5205A851-6345-1891-53DD-89F48169BEE4}"/>
              </a:ext>
            </a:extLst>
          </p:cNvPr>
          <p:cNvSpPr>
            <a:spLocks noGrp="1"/>
          </p:cNvSpPr>
          <p:nvPr>
            <p:ph idx="1"/>
          </p:nvPr>
        </p:nvSpPr>
        <p:spPr>
          <a:xfrm>
            <a:off x="505325" y="3624842"/>
            <a:ext cx="9071811" cy="1981874"/>
          </a:xfrm>
          <a:solidFill>
            <a:schemeClr val="accent6">
              <a:lumMod val="20000"/>
              <a:lumOff val="80000"/>
            </a:schemeClr>
          </a:solidFill>
        </p:spPr>
        <p:txBody>
          <a:bodyPr>
            <a:normAutofit lnSpcReduction="10000"/>
          </a:bodyPr>
          <a:lstStyle/>
          <a:p>
            <a:r>
              <a:rPr lang="en-US" altLang="ja-JP" sz="2400" dirty="0"/>
              <a:t>2</a:t>
            </a:r>
            <a:r>
              <a:rPr lang="ja-JP" altLang="en-US" sz="2400" dirty="0"/>
              <a:t>．この</a:t>
            </a:r>
            <a:r>
              <a:rPr lang="en-US" altLang="ja-JP" sz="2400" dirty="0"/>
              <a:t>task</a:t>
            </a:r>
            <a:r>
              <a:rPr lang="ja-JP" altLang="en-US" sz="2400" dirty="0"/>
              <a:t>は、どういう方向で反応すべきかを、生徒に指示していない。</a:t>
            </a:r>
            <a:endParaRPr lang="en-US" altLang="ja-JP" sz="2400" dirty="0"/>
          </a:p>
          <a:p>
            <a:endParaRPr lang="en-US" altLang="ja-JP" sz="2400" dirty="0"/>
          </a:p>
          <a:p>
            <a:r>
              <a:rPr lang="ja-JP" altLang="en-US" sz="2400" dirty="0"/>
              <a:t>　（その結果）生徒が自分に即して応える。→より、本人にとって</a:t>
            </a:r>
            <a:r>
              <a:rPr lang="en-US" altLang="ja-JP" sz="2400" dirty="0"/>
              <a:t>real</a:t>
            </a:r>
            <a:r>
              <a:rPr lang="ja-JP" altLang="en-US" sz="2400" dirty="0"/>
              <a:t>な活動になる。（「ごっこ」でない。）</a:t>
            </a:r>
            <a:endParaRPr lang="en-US" altLang="ja-JP" sz="2400" dirty="0"/>
          </a:p>
          <a:p>
            <a:endParaRPr lang="ja-JP" altLang="en-US" dirty="0"/>
          </a:p>
        </p:txBody>
      </p:sp>
      <p:sp>
        <p:nvSpPr>
          <p:cNvPr id="8" name="テキスト ボックス 7">
            <a:extLst>
              <a:ext uri="{FF2B5EF4-FFF2-40B4-BE49-F238E27FC236}">
                <a16:creationId xmlns:a16="http://schemas.microsoft.com/office/drawing/2014/main" id="{1FF4F4CB-3DBE-4DE7-82EC-E95C262A97D1}"/>
              </a:ext>
            </a:extLst>
          </p:cNvPr>
          <p:cNvSpPr txBox="1"/>
          <p:nvPr/>
        </p:nvSpPr>
        <p:spPr>
          <a:xfrm>
            <a:off x="505325" y="1576137"/>
            <a:ext cx="9071811" cy="1938992"/>
          </a:xfrm>
          <a:prstGeom prst="rect">
            <a:avLst/>
          </a:prstGeom>
          <a:solidFill>
            <a:schemeClr val="accent5">
              <a:lumMod val="20000"/>
              <a:lumOff val="80000"/>
            </a:schemeClr>
          </a:solidFill>
        </p:spPr>
        <p:txBody>
          <a:bodyPr wrap="square" rtlCol="0">
            <a:spAutoFit/>
          </a:bodyPr>
          <a:lstStyle/>
          <a:p>
            <a:r>
              <a:rPr kumimoji="1" lang="en-US" altLang="ja-JP" sz="2400" dirty="0"/>
              <a:t>1</a:t>
            </a:r>
            <a:r>
              <a:rPr kumimoji="1" lang="ja-JP" altLang="en-US" sz="2400" dirty="0"/>
              <a:t>．授業目標の中に、人間形成的目標が含まれている</a:t>
            </a:r>
            <a:endParaRPr kumimoji="1" lang="en-US" altLang="ja-JP" sz="2400" dirty="0"/>
          </a:p>
          <a:p>
            <a:pPr marL="285750" indent="-285750">
              <a:buFont typeface="Wingdings" panose="05000000000000000000" pitchFamily="2" charset="2"/>
              <a:buChar char="Ø"/>
            </a:pPr>
            <a:r>
              <a:rPr kumimoji="1" lang="ja-JP" altLang="en-US" sz="2400" dirty="0"/>
              <a:t>　　認知的目標：現在完了形の学習</a:t>
            </a:r>
            <a:endParaRPr kumimoji="1" lang="en-US" altLang="ja-JP" sz="2400" dirty="0"/>
          </a:p>
          <a:p>
            <a:pPr marL="285750" indent="-285750">
              <a:buFont typeface="Wingdings" panose="05000000000000000000" pitchFamily="2" charset="2"/>
              <a:buChar char="Ø"/>
            </a:pPr>
            <a:r>
              <a:rPr kumimoji="1" lang="ja-JP" altLang="en-US" sz="2400" dirty="0"/>
              <a:t>　　</a:t>
            </a:r>
            <a:r>
              <a:rPr kumimoji="1" lang="ja-JP" altLang="en-US" sz="2400" dirty="0">
                <a:solidFill>
                  <a:srgbClr val="00B0F0"/>
                </a:solidFill>
              </a:rPr>
              <a:t>情意的目標：自分の感情をコントロールして自分の意向を　　</a:t>
            </a:r>
            <a:endParaRPr kumimoji="1" lang="en-US" altLang="ja-JP" sz="2400" dirty="0">
              <a:solidFill>
                <a:srgbClr val="00B0F0"/>
              </a:solidFill>
            </a:endParaRPr>
          </a:p>
          <a:p>
            <a:r>
              <a:rPr kumimoji="1" lang="ja-JP" altLang="en-US" sz="2400" dirty="0">
                <a:solidFill>
                  <a:srgbClr val="00B0F0"/>
                </a:solidFill>
              </a:rPr>
              <a:t>　　　しっかりと表明する</a:t>
            </a:r>
            <a:endParaRPr kumimoji="1" lang="en-US" altLang="ja-JP" sz="2400" dirty="0">
              <a:solidFill>
                <a:srgbClr val="00B0F0"/>
              </a:solidFill>
            </a:endParaRPr>
          </a:p>
          <a:p>
            <a:pPr marL="285750" indent="-285750">
              <a:buFont typeface="Wingdings" panose="05000000000000000000" pitchFamily="2" charset="2"/>
              <a:buChar char="Ø"/>
            </a:pPr>
            <a:r>
              <a:rPr kumimoji="1" lang="ja-JP" altLang="en-US" sz="2400" dirty="0"/>
              <a:t>　</a:t>
            </a:r>
            <a:r>
              <a:rPr kumimoji="1" lang="ja-JP" altLang="en-US" sz="2400" dirty="0">
                <a:solidFill>
                  <a:srgbClr val="FF00FF"/>
                </a:solidFill>
              </a:rPr>
              <a:t>　相互作用的目標：よくある葛藤場面への対処法を磨く</a:t>
            </a:r>
          </a:p>
        </p:txBody>
      </p:sp>
    </p:spTree>
    <p:extLst>
      <p:ext uri="{BB962C8B-B14F-4D97-AF65-F5344CB8AC3E}">
        <p14:creationId xmlns:p14="http://schemas.microsoft.com/office/powerpoint/2010/main" val="3722255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5F5B75-7848-3C57-33D4-3C5F930773F1}"/>
              </a:ext>
            </a:extLst>
          </p:cNvPr>
          <p:cNvSpPr>
            <a:spLocks noGrp="1"/>
          </p:cNvSpPr>
          <p:nvPr>
            <p:ph type="title"/>
          </p:nvPr>
        </p:nvSpPr>
        <p:spPr>
          <a:xfrm>
            <a:off x="360947" y="468086"/>
            <a:ext cx="9434101" cy="903514"/>
          </a:xfrm>
          <a:solidFill>
            <a:srgbClr val="FFFF00"/>
          </a:solidFill>
        </p:spPr>
        <p:txBody>
          <a:bodyPr>
            <a:normAutofit fontScale="90000"/>
          </a:bodyPr>
          <a:lstStyle/>
          <a:p>
            <a:r>
              <a:rPr lang="en-US" altLang="ja-JP" sz="3600" b="0" dirty="0"/>
              <a:t>2</a:t>
            </a:r>
            <a:r>
              <a:rPr lang="ja-JP" altLang="en-US" sz="3600" b="0" dirty="0"/>
              <a:t>回目授業で、生徒の作ったシナリオを一覧にして配布（作者名は伏せる）</a:t>
            </a:r>
          </a:p>
        </p:txBody>
      </p:sp>
      <p:sp>
        <p:nvSpPr>
          <p:cNvPr id="3" name="コンテンツ プレースホルダー 2">
            <a:extLst>
              <a:ext uri="{FF2B5EF4-FFF2-40B4-BE49-F238E27FC236}">
                <a16:creationId xmlns:a16="http://schemas.microsoft.com/office/drawing/2014/main" id="{EDC3A24E-FC0B-D9E2-79C3-A530A2C98315}"/>
              </a:ext>
            </a:extLst>
          </p:cNvPr>
          <p:cNvSpPr>
            <a:spLocks noGrp="1"/>
          </p:cNvSpPr>
          <p:nvPr>
            <p:ph idx="1"/>
          </p:nvPr>
        </p:nvSpPr>
        <p:spPr>
          <a:xfrm>
            <a:off x="360945" y="1460759"/>
            <a:ext cx="8939466" cy="4439298"/>
          </a:xfrm>
        </p:spPr>
        <p:txBody>
          <a:bodyPr>
            <a:normAutofit fontScale="85000" lnSpcReduction="10000"/>
          </a:bodyPr>
          <a:lstStyle/>
          <a:p>
            <a:pPr marL="277495" indent="-277495" algn="just"/>
            <a:r>
              <a:rPr lang="ja-JP" altLang="en-US" sz="2600" kern="100" dirty="0">
                <a:solidFill>
                  <a:srgbClr val="00B0F0"/>
                </a:solidFill>
                <a:latin typeface="Times New Roman" panose="02020603050405020304" pitchFamily="18" charset="0"/>
                <a:ea typeface="ＭＳ Ｐ明朝" panose="02020600040205080304" pitchFamily="18" charset="-128"/>
              </a:rPr>
              <a:t>１．</a:t>
            </a:r>
            <a:r>
              <a:rPr lang="en-US" altLang="ja-JP" sz="2600" kern="100" dirty="0">
                <a:solidFill>
                  <a:srgbClr val="00B0F0"/>
                </a:solidFill>
                <a:latin typeface="Times New Roman" panose="02020603050405020304" pitchFamily="18" charset="0"/>
                <a:ea typeface="ＭＳ Ｐ明朝" panose="02020600040205080304" pitchFamily="18" charset="-128"/>
              </a:rPr>
              <a:t>Oh, sorry. I’m a bad boy. I’ll do it soon. I’ll turn off the TV.</a:t>
            </a:r>
            <a:endParaRPr lang="ja-JP" altLang="ja-JP" sz="2600" kern="100" dirty="0">
              <a:solidFill>
                <a:srgbClr val="00B0F0"/>
              </a:solidFill>
              <a:latin typeface="Times New Roman" panose="02020603050405020304" pitchFamily="18" charset="0"/>
              <a:ea typeface="ＭＳ Ｐ明朝" panose="02020600040205080304" pitchFamily="18" charset="-128"/>
            </a:endParaRPr>
          </a:p>
          <a:p>
            <a:pPr marL="277495" indent="-277495" algn="just"/>
            <a:r>
              <a:rPr lang="en-US" altLang="ja-JP" kern="100" dirty="0">
                <a:solidFill>
                  <a:srgbClr val="C00000"/>
                </a:solidFill>
                <a:effectLst/>
                <a:latin typeface="Times New Roman" panose="02020603050405020304" pitchFamily="18" charset="0"/>
                <a:ea typeface="ＭＳ Ｐ明朝" panose="02020600040205080304" pitchFamily="18" charset="-128"/>
              </a:rPr>
              <a:t>2. No, I haven’t. But please listen to my excuse. Homework isn’t important to my life. I don’t like to study. I want to watch TV. Don’t take my free time.</a:t>
            </a:r>
            <a:endParaRPr lang="ja-JP" altLang="ja-JP" kern="100" dirty="0">
              <a:solidFill>
                <a:srgbClr val="C00000"/>
              </a:solidFill>
              <a:effectLst/>
              <a:latin typeface="Times New Roman" panose="02020603050405020304" pitchFamily="18" charset="0"/>
              <a:ea typeface="ＭＳ Ｐ明朝" panose="02020600040205080304" pitchFamily="18" charset="-128"/>
            </a:endParaRPr>
          </a:p>
          <a:p>
            <a:pPr marL="277495" indent="-277495" algn="just"/>
            <a:r>
              <a:rPr lang="en-US" altLang="ja-JP" kern="100" dirty="0">
                <a:solidFill>
                  <a:srgbClr val="00B0F0"/>
                </a:solidFill>
                <a:effectLst/>
                <a:latin typeface="Times New Roman" panose="02020603050405020304" pitchFamily="18" charset="0"/>
                <a:ea typeface="ＭＳ Ｐ明朝" panose="02020600040205080304" pitchFamily="18" charset="-128"/>
              </a:rPr>
              <a:t>3. I can do it in a minute. Today’s homework is as easy as no homework. Maybe when you ask me again, I’ll already have done it.</a:t>
            </a:r>
            <a:endParaRPr lang="ja-JP" altLang="ja-JP" kern="100" dirty="0">
              <a:solidFill>
                <a:srgbClr val="00B0F0"/>
              </a:solidFill>
              <a:effectLst/>
              <a:latin typeface="Times New Roman" panose="02020603050405020304" pitchFamily="18" charset="0"/>
              <a:ea typeface="ＭＳ Ｐ明朝" panose="02020600040205080304" pitchFamily="18" charset="-128"/>
            </a:endParaRPr>
          </a:p>
          <a:p>
            <a:pPr marL="277495" indent="-277495" algn="just"/>
            <a:r>
              <a:rPr lang="en-US" altLang="ja-JP" kern="100" dirty="0">
                <a:solidFill>
                  <a:srgbClr val="00B050"/>
                </a:solidFill>
                <a:effectLst/>
                <a:latin typeface="Times New Roman" panose="02020603050405020304" pitchFamily="18" charset="0"/>
                <a:ea typeface="ＭＳ Ｐ明朝" panose="02020600040205080304" pitchFamily="18" charset="-128"/>
              </a:rPr>
              <a:t>4. </a:t>
            </a:r>
            <a:r>
              <a:rPr lang="en-US" altLang="ja-JP" kern="100" dirty="0">
                <a:latin typeface="Times New Roman" panose="02020603050405020304" pitchFamily="18" charset="0"/>
                <a:ea typeface="ＭＳ Ｐ明朝" panose="02020600040205080304" pitchFamily="18" charset="-128"/>
              </a:rPr>
              <a:t>Don’t worry, because I am your son.</a:t>
            </a:r>
            <a:endParaRPr lang="ja-JP" altLang="ja-JP" kern="100" dirty="0">
              <a:latin typeface="Times New Roman" panose="02020603050405020304" pitchFamily="18" charset="0"/>
              <a:ea typeface="ＭＳ Ｐ明朝" panose="02020600040205080304" pitchFamily="18" charset="-128"/>
            </a:endParaRPr>
          </a:p>
          <a:p>
            <a:pPr marL="277495" indent="-277495" algn="just"/>
            <a:r>
              <a:rPr lang="en-US" altLang="ja-JP" kern="100" dirty="0">
                <a:solidFill>
                  <a:srgbClr val="C00000"/>
                </a:solidFill>
                <a:effectLst/>
                <a:latin typeface="Times New Roman" panose="02020603050405020304" pitchFamily="18" charset="0"/>
                <a:ea typeface="ＭＳ Ｐ明朝" panose="02020600040205080304" pitchFamily="18" charset="-128"/>
              </a:rPr>
              <a:t>5. It’s my relaxing time. If I don’t relax at all, I can’t do it well.</a:t>
            </a:r>
            <a:endParaRPr lang="ja-JP" altLang="ja-JP" kern="100" dirty="0">
              <a:solidFill>
                <a:srgbClr val="C00000"/>
              </a:solidFill>
              <a:effectLst/>
              <a:latin typeface="Times New Roman" panose="02020603050405020304" pitchFamily="18" charset="0"/>
              <a:ea typeface="ＭＳ Ｐ明朝" panose="02020600040205080304" pitchFamily="18" charset="-128"/>
            </a:endParaRPr>
          </a:p>
          <a:p>
            <a:pPr marL="277495" indent="-277495" algn="just"/>
            <a:r>
              <a:rPr lang="en-US" altLang="ja-JP" kern="100" dirty="0">
                <a:solidFill>
                  <a:srgbClr val="00B0F0"/>
                </a:solidFill>
                <a:effectLst/>
                <a:latin typeface="Times New Roman" panose="02020603050405020304" pitchFamily="18" charset="0"/>
                <a:ea typeface="ＭＳ Ｐ明朝" panose="02020600040205080304" pitchFamily="18" charset="-128"/>
              </a:rPr>
              <a:t>6. I don’t have any homework today. I have already studied hard at school, so I am very tired. Don’t say anything to me, please.</a:t>
            </a:r>
          </a:p>
          <a:p>
            <a:pPr marL="277495" indent="-277495" algn="just"/>
            <a:r>
              <a:rPr lang="ja-JP" altLang="en-US" kern="100" dirty="0">
                <a:solidFill>
                  <a:srgbClr val="00B0F0"/>
                </a:solidFill>
                <a:effectLst/>
                <a:latin typeface="Times New Roman" panose="02020603050405020304" pitchFamily="18" charset="0"/>
                <a:ea typeface="ＭＳ Ｐ明朝" panose="02020600040205080304" pitchFamily="18" charset="-128"/>
              </a:rPr>
              <a:t>（以下略）</a:t>
            </a:r>
            <a:endParaRPr lang="ja-JP" altLang="ja-JP" kern="100" dirty="0">
              <a:solidFill>
                <a:srgbClr val="00B0F0"/>
              </a:solidFill>
              <a:effectLst/>
              <a:latin typeface="Times New Roman" panose="02020603050405020304" pitchFamily="18" charset="0"/>
              <a:ea typeface="ＭＳ Ｐ明朝" panose="02020600040205080304" pitchFamily="18" charset="-128"/>
            </a:endParaRPr>
          </a:p>
        </p:txBody>
      </p:sp>
    </p:spTree>
    <p:extLst>
      <p:ext uri="{BB962C8B-B14F-4D97-AF65-F5344CB8AC3E}">
        <p14:creationId xmlns:p14="http://schemas.microsoft.com/office/powerpoint/2010/main" val="2353649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AFB091-C269-5B85-D59F-91ECFEF50E94}"/>
              </a:ext>
            </a:extLst>
          </p:cNvPr>
          <p:cNvSpPr>
            <a:spLocks noGrp="1"/>
          </p:cNvSpPr>
          <p:nvPr>
            <p:ph type="title"/>
          </p:nvPr>
        </p:nvSpPr>
        <p:spPr>
          <a:xfrm>
            <a:off x="15865" y="707573"/>
            <a:ext cx="9779183" cy="1088571"/>
          </a:xfrm>
          <a:solidFill>
            <a:srgbClr val="FFFF00"/>
          </a:solidFill>
        </p:spPr>
        <p:txBody>
          <a:bodyPr>
            <a:normAutofit fontScale="90000"/>
          </a:bodyPr>
          <a:lstStyle/>
          <a:p>
            <a:r>
              <a:rPr kumimoji="1" lang="ja-JP" altLang="en-US" b="0" dirty="0"/>
              <a:t>各自が、シナリオ一覧の中から、応答のベスト３を選びましょう</a:t>
            </a:r>
          </a:p>
        </p:txBody>
      </p:sp>
      <p:sp>
        <p:nvSpPr>
          <p:cNvPr id="3" name="コンテンツ プレースホルダー 2">
            <a:extLst>
              <a:ext uri="{FF2B5EF4-FFF2-40B4-BE49-F238E27FC236}">
                <a16:creationId xmlns:a16="http://schemas.microsoft.com/office/drawing/2014/main" id="{CD21C678-B1B7-59AD-EA3E-9AB9678580B4}"/>
              </a:ext>
            </a:extLst>
          </p:cNvPr>
          <p:cNvSpPr>
            <a:spLocks noGrp="1"/>
          </p:cNvSpPr>
          <p:nvPr>
            <p:ph idx="1"/>
          </p:nvPr>
        </p:nvSpPr>
        <p:spPr/>
        <p:txBody>
          <a:bodyPr>
            <a:normAutofit/>
          </a:bodyPr>
          <a:lstStyle/>
          <a:p>
            <a:pPr marL="3810" algn="just"/>
            <a:endParaRPr lang="en-US" altLang="ja-JP" kern="100" dirty="0">
              <a:effectLst/>
              <a:latin typeface="Times New Roman" panose="02020603050405020304" pitchFamily="18" charset="0"/>
              <a:ea typeface="ＭＳ Ｐ明朝" panose="02020600040205080304" pitchFamily="18" charset="-128"/>
            </a:endParaRPr>
          </a:p>
          <a:p>
            <a:pPr marL="3810" algn="just"/>
            <a:r>
              <a:rPr lang="ja-JP" altLang="ja-JP" kern="100" dirty="0">
                <a:effectLst/>
                <a:latin typeface="Times New Roman" panose="02020603050405020304" pitchFamily="18" charset="0"/>
                <a:ea typeface="ＭＳ Ｐ明朝" panose="02020600040205080304" pitchFamily="18" charset="-128"/>
              </a:rPr>
              <a:t>生徒の</a:t>
            </a:r>
            <a:r>
              <a:rPr lang="ja-JP" altLang="en-US" kern="100" dirty="0">
                <a:effectLst/>
                <a:latin typeface="Times New Roman" panose="02020603050405020304" pitchFamily="18" charset="0"/>
                <a:ea typeface="ＭＳ Ｐ明朝" panose="02020600040205080304" pitchFamily="18" charset="-128"/>
              </a:rPr>
              <a:t>投票</a:t>
            </a:r>
            <a:r>
              <a:rPr lang="ja-JP" altLang="ja-JP" kern="100" dirty="0">
                <a:effectLst/>
                <a:latin typeface="Times New Roman" panose="02020603050405020304" pitchFamily="18" charset="0"/>
                <a:ea typeface="ＭＳ Ｐ明朝" panose="02020600040205080304" pitchFamily="18" charset="-128"/>
              </a:rPr>
              <a:t>を集計して、クラスの最高傑作を３つ</a:t>
            </a:r>
            <a:r>
              <a:rPr lang="ja-JP" altLang="en-US" kern="100" dirty="0">
                <a:effectLst/>
                <a:latin typeface="Times New Roman" panose="02020603050405020304" pitchFamily="18" charset="0"/>
                <a:ea typeface="ＭＳ Ｐ明朝" panose="02020600040205080304" pitchFamily="18" charset="-128"/>
              </a:rPr>
              <a:t>選ぶ</a:t>
            </a:r>
            <a:endParaRPr lang="en-US" altLang="ja-JP" kern="100" dirty="0">
              <a:effectLst/>
              <a:latin typeface="Times New Roman" panose="02020603050405020304" pitchFamily="18" charset="0"/>
              <a:ea typeface="ＭＳ Ｐ明朝" panose="02020600040205080304" pitchFamily="18" charset="-128"/>
            </a:endParaRPr>
          </a:p>
          <a:p>
            <a:pPr marL="3810" algn="just"/>
            <a:endParaRPr lang="en-US" altLang="ja-JP" kern="100" dirty="0">
              <a:latin typeface="Times New Roman" panose="02020603050405020304" pitchFamily="18" charset="0"/>
              <a:ea typeface="ＭＳ Ｐ明朝" panose="02020600040205080304" pitchFamily="18" charset="-128"/>
            </a:endParaRPr>
          </a:p>
          <a:p>
            <a:pPr marL="3810" algn="just"/>
            <a:endParaRPr lang="en-US" altLang="ja-JP" kern="100" dirty="0">
              <a:effectLst/>
              <a:latin typeface="Times New Roman" panose="02020603050405020304" pitchFamily="18" charset="0"/>
              <a:ea typeface="ＭＳ Ｐ明朝" panose="02020600040205080304" pitchFamily="18" charset="-128"/>
            </a:endParaRPr>
          </a:p>
          <a:p>
            <a:pPr marL="3810" algn="just"/>
            <a:endParaRPr lang="en-US" altLang="ja-JP" kern="100" dirty="0">
              <a:effectLst/>
              <a:latin typeface="Times New Roman" panose="02020603050405020304" pitchFamily="18" charset="0"/>
              <a:ea typeface="ＭＳ Ｐ明朝" panose="02020600040205080304" pitchFamily="18" charset="-128"/>
            </a:endParaRPr>
          </a:p>
          <a:p>
            <a:pPr marL="3810" algn="just"/>
            <a:endParaRPr lang="en-US" altLang="ja-JP" kern="100" dirty="0">
              <a:effectLst/>
              <a:latin typeface="Times New Roman" panose="02020603050405020304" pitchFamily="18" charset="0"/>
              <a:ea typeface="ＭＳ Ｐ明朝" panose="02020600040205080304" pitchFamily="18" charset="-128"/>
            </a:endParaRPr>
          </a:p>
          <a:p>
            <a:pPr marL="3810" algn="just"/>
            <a:r>
              <a:rPr lang="ja-JP" altLang="en-US" kern="100" dirty="0">
                <a:effectLst/>
                <a:latin typeface="Times New Roman" panose="02020603050405020304" pitchFamily="18" charset="0"/>
                <a:ea typeface="ＭＳ Ｐ明朝" panose="02020600040205080304" pitchFamily="18" charset="-128"/>
              </a:rPr>
              <a:t>もし</a:t>
            </a:r>
            <a:r>
              <a:rPr lang="ja-JP" altLang="ja-JP" kern="100" dirty="0">
                <a:effectLst/>
                <a:latin typeface="Times New Roman" panose="02020603050405020304" pitchFamily="18" charset="0"/>
                <a:ea typeface="ＭＳ Ｐ明朝" panose="02020600040205080304" pitchFamily="18" charset="-128"/>
              </a:rPr>
              <a:t>よければ作者本人に名乗ってもらう。</a:t>
            </a:r>
          </a:p>
          <a:p>
            <a:pPr marL="3810" algn="just"/>
            <a:r>
              <a:rPr lang="en-US" altLang="ja-JP" kern="100" dirty="0">
                <a:effectLst/>
                <a:latin typeface="Times New Roman" panose="02020603050405020304" pitchFamily="18" charset="0"/>
                <a:ea typeface="ＭＳ Ｐ明朝" panose="02020600040205080304" pitchFamily="18" charset="-128"/>
              </a:rPr>
              <a:t> </a:t>
            </a:r>
            <a:endParaRPr lang="ja-JP" altLang="ja-JP" kern="100" dirty="0">
              <a:effectLst/>
              <a:latin typeface="Times New Roman" panose="02020603050405020304" pitchFamily="18" charset="0"/>
              <a:ea typeface="ＭＳ Ｐ明朝" panose="02020600040205080304" pitchFamily="18" charset="-128"/>
            </a:endParaRPr>
          </a:p>
          <a:p>
            <a:endParaRPr kumimoji="1" lang="ja-JP" altLang="en-US" dirty="0"/>
          </a:p>
        </p:txBody>
      </p:sp>
      <p:sp>
        <p:nvSpPr>
          <p:cNvPr id="4" name="矢印: 下 3">
            <a:extLst>
              <a:ext uri="{FF2B5EF4-FFF2-40B4-BE49-F238E27FC236}">
                <a16:creationId xmlns:a16="http://schemas.microsoft.com/office/drawing/2014/main" id="{42204677-01F4-DE1A-0AC3-5E58455976A1}"/>
              </a:ext>
            </a:extLst>
          </p:cNvPr>
          <p:cNvSpPr/>
          <p:nvPr/>
        </p:nvSpPr>
        <p:spPr>
          <a:xfrm>
            <a:off x="3755572" y="1796143"/>
            <a:ext cx="1034143" cy="6025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下 4">
            <a:extLst>
              <a:ext uri="{FF2B5EF4-FFF2-40B4-BE49-F238E27FC236}">
                <a16:creationId xmlns:a16="http://schemas.microsoft.com/office/drawing/2014/main" id="{4FF1C362-B061-09E8-F25F-72BBB4EECE00}"/>
              </a:ext>
            </a:extLst>
          </p:cNvPr>
          <p:cNvSpPr/>
          <p:nvPr/>
        </p:nvSpPr>
        <p:spPr>
          <a:xfrm>
            <a:off x="3755571" y="3181998"/>
            <a:ext cx="1034143" cy="81642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吹き出し: 角を丸めた四角形 5">
            <a:extLst>
              <a:ext uri="{FF2B5EF4-FFF2-40B4-BE49-F238E27FC236}">
                <a16:creationId xmlns:a16="http://schemas.microsoft.com/office/drawing/2014/main" id="{95EEFFE2-B16A-482A-9E8D-C08E26856E32}"/>
              </a:ext>
            </a:extLst>
          </p:cNvPr>
          <p:cNvSpPr/>
          <p:nvPr/>
        </p:nvSpPr>
        <p:spPr>
          <a:xfrm>
            <a:off x="1124093" y="5562531"/>
            <a:ext cx="6089507" cy="939869"/>
          </a:xfrm>
          <a:prstGeom prst="wedgeRoundRectCallout">
            <a:avLst>
              <a:gd name="adj1" fmla="val -36460"/>
              <a:gd name="adj2" fmla="val -65666"/>
              <a:gd name="adj3" fmla="val 16667"/>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・作者名を伏せて一覧を作成</a:t>
            </a:r>
            <a:endParaRPr kumimoji="1" lang="en-US" altLang="ja-JP" sz="2400" dirty="0">
              <a:solidFill>
                <a:schemeClr val="tx1"/>
              </a:solidFill>
            </a:endParaRPr>
          </a:p>
          <a:p>
            <a:r>
              <a:rPr kumimoji="1" lang="ja-JP" altLang="en-US" sz="2400" dirty="0">
                <a:solidFill>
                  <a:srgbClr val="FF0000"/>
                </a:solidFill>
              </a:rPr>
              <a:t>・もしよければ</a:t>
            </a:r>
            <a:r>
              <a:rPr kumimoji="1" lang="ja-JP" altLang="en-US" sz="2400" dirty="0">
                <a:solidFill>
                  <a:schemeClr val="tx1"/>
                </a:solidFill>
              </a:rPr>
              <a:t>ベスト</a:t>
            </a:r>
            <a:r>
              <a:rPr kumimoji="1" lang="en-US" altLang="ja-JP" sz="2400" dirty="0">
                <a:solidFill>
                  <a:schemeClr val="tx1"/>
                </a:solidFill>
              </a:rPr>
              <a:t>3</a:t>
            </a:r>
            <a:r>
              <a:rPr kumimoji="1" lang="ja-JP" altLang="en-US" sz="2400" dirty="0">
                <a:solidFill>
                  <a:schemeClr val="tx1"/>
                </a:solidFill>
              </a:rPr>
              <a:t>に名乗ってもらう</a:t>
            </a:r>
          </a:p>
        </p:txBody>
      </p:sp>
      <p:sp>
        <p:nvSpPr>
          <p:cNvPr id="7" name="吹き出し: 角を丸めた四角形 6">
            <a:extLst>
              <a:ext uri="{FF2B5EF4-FFF2-40B4-BE49-F238E27FC236}">
                <a16:creationId xmlns:a16="http://schemas.microsoft.com/office/drawing/2014/main" id="{D7183254-36E1-0894-2BBF-9C4673433867}"/>
              </a:ext>
            </a:extLst>
          </p:cNvPr>
          <p:cNvSpPr/>
          <p:nvPr/>
        </p:nvSpPr>
        <p:spPr>
          <a:xfrm>
            <a:off x="7691522" y="4414122"/>
            <a:ext cx="1836821" cy="1295469"/>
          </a:xfrm>
          <a:prstGeom prst="wedgeRoundRectCallout">
            <a:avLst>
              <a:gd name="adj1" fmla="val -88323"/>
              <a:gd name="adj2" fmla="val -1583"/>
              <a:gd name="adj3" fmla="val 16667"/>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安心できる範囲内で自己開示</a:t>
            </a:r>
            <a:endParaRPr kumimoji="1" lang="en-US" altLang="ja-JP" sz="2400" dirty="0"/>
          </a:p>
        </p:txBody>
      </p:sp>
      <p:sp>
        <p:nvSpPr>
          <p:cNvPr id="8" name="吹き出し: 角を丸めた四角形 7">
            <a:extLst>
              <a:ext uri="{FF2B5EF4-FFF2-40B4-BE49-F238E27FC236}">
                <a16:creationId xmlns:a16="http://schemas.microsoft.com/office/drawing/2014/main" id="{4C89B8D5-35D1-C25A-F7B6-697ADF8990AF}"/>
              </a:ext>
            </a:extLst>
          </p:cNvPr>
          <p:cNvSpPr/>
          <p:nvPr/>
        </p:nvSpPr>
        <p:spPr>
          <a:xfrm>
            <a:off x="866275" y="2902795"/>
            <a:ext cx="2450430" cy="1186018"/>
          </a:xfrm>
          <a:prstGeom prst="wedgeRoundRectCallout">
            <a:avLst>
              <a:gd name="adj1" fmla="val 19100"/>
              <a:gd name="adj2" fmla="val -6969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教師が中立的立場を堅持</a:t>
            </a:r>
            <a:endParaRPr kumimoji="1" lang="en-US" altLang="ja-JP" sz="2400" dirty="0"/>
          </a:p>
        </p:txBody>
      </p:sp>
    </p:spTree>
    <p:extLst>
      <p:ext uri="{BB962C8B-B14F-4D97-AF65-F5344CB8AC3E}">
        <p14:creationId xmlns:p14="http://schemas.microsoft.com/office/powerpoint/2010/main" val="341945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B2C9C8-AC44-3DB6-305C-06F6694E9157}"/>
              </a:ext>
            </a:extLst>
          </p:cNvPr>
          <p:cNvSpPr>
            <a:spLocks noGrp="1"/>
          </p:cNvSpPr>
          <p:nvPr>
            <p:ph type="title"/>
          </p:nvPr>
        </p:nvSpPr>
        <p:spPr>
          <a:xfrm>
            <a:off x="163200" y="359197"/>
            <a:ext cx="2824170" cy="1092154"/>
          </a:xfrm>
          <a:solidFill>
            <a:srgbClr val="FFFF00"/>
          </a:solidFill>
          <a:ln w="19050">
            <a:solidFill>
              <a:schemeClr val="tx1"/>
            </a:solidFill>
          </a:ln>
        </p:spPr>
        <p:txBody>
          <a:bodyPr>
            <a:normAutofit fontScale="90000"/>
          </a:bodyPr>
          <a:lstStyle/>
          <a:p>
            <a:r>
              <a:rPr lang="ja-JP" altLang="en-US" sz="3600" b="0" dirty="0"/>
              <a:t>この授業で起きている学び</a:t>
            </a:r>
          </a:p>
        </p:txBody>
      </p:sp>
      <p:sp>
        <p:nvSpPr>
          <p:cNvPr id="3" name="コンテンツ プレースホルダー 2">
            <a:extLst>
              <a:ext uri="{FF2B5EF4-FFF2-40B4-BE49-F238E27FC236}">
                <a16:creationId xmlns:a16="http://schemas.microsoft.com/office/drawing/2014/main" id="{4D5107DF-5611-26C6-217B-1C94AC52DAAC}"/>
              </a:ext>
            </a:extLst>
          </p:cNvPr>
          <p:cNvSpPr>
            <a:spLocks noGrp="1"/>
          </p:cNvSpPr>
          <p:nvPr>
            <p:ph idx="1"/>
          </p:nvPr>
        </p:nvSpPr>
        <p:spPr>
          <a:xfrm>
            <a:off x="300789" y="1421894"/>
            <a:ext cx="9541802" cy="4844143"/>
          </a:xfrm>
          <a:solidFill>
            <a:schemeClr val="bg1"/>
          </a:solidFill>
        </p:spPr>
        <p:txBody>
          <a:bodyPr>
            <a:normAutofit/>
          </a:bodyPr>
          <a:lstStyle/>
          <a:p>
            <a:endParaRPr kumimoji="1" lang="en-US" altLang="ja-JP" dirty="0"/>
          </a:p>
          <a:p>
            <a:r>
              <a:rPr kumimoji="1" lang="en-US" altLang="ja-JP" sz="2400" dirty="0"/>
              <a:t>(1)Situation</a:t>
            </a:r>
            <a:r>
              <a:rPr kumimoji="1" lang="ja-JP" altLang="en-US" sz="2400" dirty="0"/>
              <a:t>を読む</a:t>
            </a:r>
            <a:endParaRPr kumimoji="1" lang="en-US" altLang="ja-JP" sz="2400" dirty="0"/>
          </a:p>
          <a:p>
            <a:endParaRPr lang="en-US" altLang="ja-JP" sz="2400" dirty="0"/>
          </a:p>
          <a:p>
            <a:r>
              <a:rPr kumimoji="1" lang="en-US" altLang="ja-JP" sz="2400" dirty="0"/>
              <a:t>(2)</a:t>
            </a:r>
            <a:r>
              <a:rPr kumimoji="1" lang="ja-JP" altLang="en-US" sz="2400" dirty="0"/>
              <a:t>自分の</a:t>
            </a:r>
            <a:r>
              <a:rPr lang="en-US" altLang="ja-JP" sz="2400" dirty="0"/>
              <a:t>response</a:t>
            </a:r>
            <a:r>
              <a:rPr kumimoji="1" lang="ja-JP" altLang="en-US" sz="2400" dirty="0"/>
              <a:t>を作る</a:t>
            </a:r>
            <a:endParaRPr kumimoji="1" lang="en-US" altLang="ja-JP" sz="2400" dirty="0"/>
          </a:p>
          <a:p>
            <a:endParaRPr lang="en-US" altLang="ja-JP" sz="2400" dirty="0"/>
          </a:p>
          <a:p>
            <a:r>
              <a:rPr kumimoji="1" lang="en-US" altLang="ja-JP" sz="2400" dirty="0"/>
              <a:t>(3) </a:t>
            </a:r>
            <a:r>
              <a:rPr kumimoji="1" lang="ja-JP" altLang="en-US" sz="2400" dirty="0"/>
              <a:t>級友の</a:t>
            </a:r>
            <a:r>
              <a:rPr kumimoji="1" lang="en-US" altLang="ja-JP" sz="2400" dirty="0"/>
              <a:t>response</a:t>
            </a:r>
            <a:r>
              <a:rPr kumimoji="1" lang="ja-JP" altLang="en-US" sz="2400" dirty="0"/>
              <a:t>集を読む</a:t>
            </a:r>
            <a:endParaRPr kumimoji="1" lang="en-US" altLang="ja-JP" sz="2400" dirty="0"/>
          </a:p>
          <a:p>
            <a:endParaRPr lang="en-US" altLang="ja-JP" sz="2400" dirty="0"/>
          </a:p>
          <a:p>
            <a:r>
              <a:rPr lang="en-US" altLang="ja-JP" sz="2400" dirty="0"/>
              <a:t>(4) </a:t>
            </a:r>
            <a:r>
              <a:rPr lang="ja-JP" altLang="en-US" sz="2400" dirty="0"/>
              <a:t>ベスト３を選んで投票</a:t>
            </a:r>
            <a:endParaRPr lang="en-US" altLang="ja-JP" sz="2400" dirty="0"/>
          </a:p>
          <a:p>
            <a:endParaRPr lang="en-US" altLang="ja-JP" sz="2400" dirty="0"/>
          </a:p>
          <a:p>
            <a:r>
              <a:rPr lang="en-US" altLang="ja-JP" sz="2400" dirty="0"/>
              <a:t>(5) </a:t>
            </a:r>
            <a:r>
              <a:rPr lang="ja-JP" altLang="en-US" sz="2400" dirty="0"/>
              <a:t>クラスのベスト３を知る</a:t>
            </a:r>
            <a:endParaRPr lang="en-US" altLang="ja-JP" sz="2400" dirty="0"/>
          </a:p>
          <a:p>
            <a:endParaRPr kumimoji="1" lang="ja-JP" altLang="en-US" dirty="0"/>
          </a:p>
        </p:txBody>
      </p:sp>
      <p:sp>
        <p:nvSpPr>
          <p:cNvPr id="4" name="テキスト ボックス 3">
            <a:extLst>
              <a:ext uri="{FF2B5EF4-FFF2-40B4-BE49-F238E27FC236}">
                <a16:creationId xmlns:a16="http://schemas.microsoft.com/office/drawing/2014/main" id="{C48C59D2-BE55-EC2A-E627-29D9844D51C1}"/>
              </a:ext>
            </a:extLst>
          </p:cNvPr>
          <p:cNvSpPr txBox="1"/>
          <p:nvPr/>
        </p:nvSpPr>
        <p:spPr>
          <a:xfrm>
            <a:off x="4245428" y="1421894"/>
            <a:ext cx="1630568" cy="5078313"/>
          </a:xfrm>
          <a:prstGeom prst="rect">
            <a:avLst/>
          </a:prstGeom>
          <a:noFill/>
          <a:ln>
            <a:solidFill>
              <a:schemeClr val="accent1">
                <a:shade val="15000"/>
              </a:schemeClr>
            </a:solidFill>
          </a:ln>
        </p:spPr>
        <p:txBody>
          <a:bodyPr wrap="square" rtlCol="0">
            <a:spAutoFit/>
          </a:bodyPr>
          <a:lstStyle/>
          <a:p>
            <a:r>
              <a:rPr kumimoji="1" lang="ja-JP" altLang="en-US" dirty="0"/>
              <a:t>（言語使用）</a:t>
            </a:r>
            <a:endParaRPr kumimoji="1" lang="en-US" altLang="ja-JP" dirty="0"/>
          </a:p>
          <a:p>
            <a:endParaRPr kumimoji="1" lang="en-US" altLang="ja-JP" dirty="0"/>
          </a:p>
          <a:p>
            <a:r>
              <a:rPr kumimoji="1" lang="en-US" altLang="ja-JP" dirty="0"/>
              <a:t>Reading</a:t>
            </a:r>
          </a:p>
          <a:p>
            <a:endParaRPr kumimoji="1" lang="en-US" altLang="ja-JP" dirty="0"/>
          </a:p>
          <a:p>
            <a:r>
              <a:rPr kumimoji="1" lang="en-US" altLang="ja-JP" dirty="0"/>
              <a:t>Creative writing</a:t>
            </a:r>
          </a:p>
          <a:p>
            <a:endParaRPr kumimoji="1" lang="en-US" altLang="ja-JP" dirty="0"/>
          </a:p>
          <a:p>
            <a:endParaRPr kumimoji="1" lang="en-US" altLang="ja-JP" dirty="0"/>
          </a:p>
          <a:p>
            <a:r>
              <a:rPr kumimoji="1" lang="en-US" altLang="ja-JP" dirty="0"/>
              <a:t>Extensive reading</a:t>
            </a:r>
          </a:p>
          <a:p>
            <a:endParaRPr kumimoji="1" lang="en-US" altLang="ja-JP" dirty="0"/>
          </a:p>
          <a:p>
            <a:r>
              <a:rPr kumimoji="1" lang="en-US" altLang="ja-JP" dirty="0"/>
              <a:t>Intensive reading</a:t>
            </a:r>
          </a:p>
          <a:p>
            <a:endParaRPr kumimoji="1" lang="en-US" altLang="ja-JP" dirty="0"/>
          </a:p>
          <a:p>
            <a:endParaRPr kumimoji="1" lang="en-US" altLang="ja-JP" dirty="0"/>
          </a:p>
          <a:p>
            <a:r>
              <a:rPr kumimoji="1" lang="en-US" altLang="ja-JP" dirty="0"/>
              <a:t>Intensive reading</a:t>
            </a:r>
          </a:p>
          <a:p>
            <a:endParaRPr kumimoji="1" lang="en-US" altLang="ja-JP" dirty="0"/>
          </a:p>
        </p:txBody>
      </p:sp>
      <p:sp>
        <p:nvSpPr>
          <p:cNvPr id="5" name="テキスト ボックス 4">
            <a:extLst>
              <a:ext uri="{FF2B5EF4-FFF2-40B4-BE49-F238E27FC236}">
                <a16:creationId xmlns:a16="http://schemas.microsoft.com/office/drawing/2014/main" id="{87483684-1CB8-783C-412A-BE9594AF0E0B}"/>
              </a:ext>
            </a:extLst>
          </p:cNvPr>
          <p:cNvSpPr txBox="1"/>
          <p:nvPr/>
        </p:nvSpPr>
        <p:spPr>
          <a:xfrm>
            <a:off x="5945797" y="1461344"/>
            <a:ext cx="1556657" cy="5909310"/>
          </a:xfrm>
          <a:prstGeom prst="rect">
            <a:avLst/>
          </a:prstGeom>
          <a:solidFill>
            <a:schemeClr val="bg1"/>
          </a:solidFill>
          <a:ln>
            <a:solidFill>
              <a:schemeClr val="accent1">
                <a:shade val="15000"/>
              </a:schemeClr>
            </a:solidFill>
          </a:ln>
        </p:spPr>
        <p:txBody>
          <a:bodyPr wrap="square" rtlCol="0">
            <a:spAutoFit/>
          </a:bodyPr>
          <a:lstStyle/>
          <a:p>
            <a:r>
              <a:rPr kumimoji="1" lang="ja-JP" altLang="en-US" dirty="0"/>
              <a:t>（情意面）</a:t>
            </a:r>
            <a:endParaRPr kumimoji="1" lang="en-US" altLang="ja-JP" dirty="0"/>
          </a:p>
          <a:p>
            <a:endParaRPr kumimoji="1" lang="en-US" altLang="ja-JP" dirty="0"/>
          </a:p>
          <a:p>
            <a:endParaRPr kumimoji="1" lang="en-US" altLang="ja-JP" dirty="0"/>
          </a:p>
          <a:p>
            <a:endParaRPr kumimoji="1" lang="en-US" altLang="ja-JP" dirty="0"/>
          </a:p>
          <a:p>
            <a:r>
              <a:rPr kumimoji="1" lang="ja-JP" altLang="en-US" dirty="0"/>
              <a:t>自分自身の反応の仕方を振り返る</a:t>
            </a:r>
            <a:endParaRPr kumimoji="1" lang="en-US" altLang="ja-JP" dirty="0"/>
          </a:p>
          <a:p>
            <a:endParaRPr kumimoji="1" lang="en-US" altLang="ja-JP" dirty="0"/>
          </a:p>
          <a:p>
            <a:r>
              <a:rPr kumimoji="1" lang="ja-JP" altLang="en-US" dirty="0"/>
              <a:t>自分とちがう対処法の存在に気付く</a:t>
            </a:r>
            <a:endParaRPr kumimoji="1" lang="en-US" altLang="ja-JP" dirty="0"/>
          </a:p>
          <a:p>
            <a:r>
              <a:rPr kumimoji="1" lang="ja-JP" altLang="en-US" dirty="0"/>
              <a:t>どういう対処が望ましいかを熟考する。自分の考えを持つ。</a:t>
            </a:r>
            <a:endParaRPr kumimoji="1" lang="en-US" altLang="ja-JP" dirty="0"/>
          </a:p>
          <a:p>
            <a:r>
              <a:rPr kumimoji="1" lang="ja-JP" altLang="en-US" dirty="0"/>
              <a:t>これまでの自分の、親に対する応答を振り返る</a:t>
            </a:r>
            <a:endParaRPr kumimoji="1" lang="en-US" altLang="ja-JP" dirty="0"/>
          </a:p>
          <a:p>
            <a:endParaRPr kumimoji="1" lang="ja-JP" altLang="en-US" dirty="0"/>
          </a:p>
        </p:txBody>
      </p:sp>
      <p:sp>
        <p:nvSpPr>
          <p:cNvPr id="6" name="テキスト ボックス 5">
            <a:extLst>
              <a:ext uri="{FF2B5EF4-FFF2-40B4-BE49-F238E27FC236}">
                <a16:creationId xmlns:a16="http://schemas.microsoft.com/office/drawing/2014/main" id="{4A9E72A6-42FC-3434-3911-1FE61079A4B6}"/>
              </a:ext>
            </a:extLst>
          </p:cNvPr>
          <p:cNvSpPr txBox="1"/>
          <p:nvPr/>
        </p:nvSpPr>
        <p:spPr>
          <a:xfrm>
            <a:off x="7787680" y="1461343"/>
            <a:ext cx="1556657" cy="5355312"/>
          </a:xfrm>
          <a:prstGeom prst="rect">
            <a:avLst/>
          </a:prstGeom>
          <a:solidFill>
            <a:schemeClr val="bg1"/>
          </a:solidFill>
          <a:ln>
            <a:solidFill>
              <a:schemeClr val="accent1">
                <a:shade val="15000"/>
              </a:schemeClr>
            </a:solidFill>
          </a:ln>
        </p:spPr>
        <p:txBody>
          <a:bodyPr wrap="square" rtlCol="0">
            <a:spAutoFit/>
          </a:bodyPr>
          <a:lstStyle/>
          <a:p>
            <a:r>
              <a:rPr kumimoji="1" lang="ja-JP" altLang="en-US" dirty="0"/>
              <a:t>（相互作用）</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r>
              <a:rPr kumimoji="1" lang="ja-JP" altLang="en-US" dirty="0"/>
              <a:t>互いの対処法から学ぶ</a:t>
            </a:r>
            <a:endParaRPr kumimoji="1" lang="en-US" altLang="ja-JP" dirty="0"/>
          </a:p>
          <a:p>
            <a:endParaRPr kumimoji="1" lang="en-US" altLang="ja-JP" dirty="0"/>
          </a:p>
          <a:p>
            <a:r>
              <a:rPr kumimoji="1" lang="ja-JP" altLang="en-US" dirty="0"/>
              <a:t>友だちの作品から学ぶ</a:t>
            </a:r>
            <a:r>
              <a:rPr kumimoji="1" lang="en-US" altLang="ja-JP" dirty="0"/>
              <a:t>/</a:t>
            </a:r>
            <a:r>
              <a:rPr kumimoji="1" lang="ja-JP" altLang="en-US" dirty="0"/>
              <a:t>　　共に考えるクラス作り</a:t>
            </a:r>
            <a:endParaRPr kumimoji="1" lang="en-US" altLang="ja-JP" dirty="0"/>
          </a:p>
          <a:p>
            <a:endParaRPr kumimoji="1" lang="en-US" altLang="ja-JP" dirty="0"/>
          </a:p>
          <a:p>
            <a:r>
              <a:rPr kumimoji="1" lang="ja-JP" altLang="en-US" dirty="0"/>
              <a:t>より望ましい自己主張について考える</a:t>
            </a:r>
            <a:endParaRPr kumimoji="1" lang="en-US" altLang="ja-JP" dirty="0"/>
          </a:p>
        </p:txBody>
      </p:sp>
      <p:sp>
        <p:nvSpPr>
          <p:cNvPr id="7" name="矢印: 下 6">
            <a:extLst>
              <a:ext uri="{FF2B5EF4-FFF2-40B4-BE49-F238E27FC236}">
                <a16:creationId xmlns:a16="http://schemas.microsoft.com/office/drawing/2014/main" id="{6CFDDE2B-936C-D8F9-DDB1-E089A248AC72}"/>
              </a:ext>
            </a:extLst>
          </p:cNvPr>
          <p:cNvSpPr/>
          <p:nvPr/>
        </p:nvSpPr>
        <p:spPr>
          <a:xfrm>
            <a:off x="1817914" y="2324099"/>
            <a:ext cx="300404" cy="3584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下 7">
            <a:extLst>
              <a:ext uri="{FF2B5EF4-FFF2-40B4-BE49-F238E27FC236}">
                <a16:creationId xmlns:a16="http://schemas.microsoft.com/office/drawing/2014/main" id="{AEF5049A-B804-3B3C-AB1F-6C0EAFF5370B}"/>
              </a:ext>
            </a:extLst>
          </p:cNvPr>
          <p:cNvSpPr/>
          <p:nvPr/>
        </p:nvSpPr>
        <p:spPr>
          <a:xfrm>
            <a:off x="1795094" y="3243768"/>
            <a:ext cx="300404" cy="52795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下 8">
            <a:extLst>
              <a:ext uri="{FF2B5EF4-FFF2-40B4-BE49-F238E27FC236}">
                <a16:creationId xmlns:a16="http://schemas.microsoft.com/office/drawing/2014/main" id="{DF788D49-0687-2E83-7346-55F00B93DC78}"/>
              </a:ext>
            </a:extLst>
          </p:cNvPr>
          <p:cNvSpPr/>
          <p:nvPr/>
        </p:nvSpPr>
        <p:spPr>
          <a:xfrm>
            <a:off x="1817914" y="4181161"/>
            <a:ext cx="277585" cy="3778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a:extLst>
              <a:ext uri="{FF2B5EF4-FFF2-40B4-BE49-F238E27FC236}">
                <a16:creationId xmlns:a16="http://schemas.microsoft.com/office/drawing/2014/main" id="{DF612380-71CA-4FCA-84E9-3F622CECA431}"/>
              </a:ext>
            </a:extLst>
          </p:cNvPr>
          <p:cNvSpPr/>
          <p:nvPr/>
        </p:nvSpPr>
        <p:spPr>
          <a:xfrm>
            <a:off x="1748113" y="5208493"/>
            <a:ext cx="277585" cy="3778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687B274B-23F3-C23A-B5D8-429578E93FFC}"/>
              </a:ext>
            </a:extLst>
          </p:cNvPr>
          <p:cNvCxnSpPr/>
          <p:nvPr/>
        </p:nvCxnSpPr>
        <p:spPr>
          <a:xfrm>
            <a:off x="2442412" y="2490537"/>
            <a:ext cx="6809873"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F28C244-A3C2-142A-1EAA-03649E066075}"/>
              </a:ext>
            </a:extLst>
          </p:cNvPr>
          <p:cNvCxnSpPr/>
          <p:nvPr/>
        </p:nvCxnSpPr>
        <p:spPr>
          <a:xfrm>
            <a:off x="2534464" y="3429000"/>
            <a:ext cx="6809873"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AB2D7473-01BA-00CF-1C16-48F1F2701F72}"/>
              </a:ext>
            </a:extLst>
          </p:cNvPr>
          <p:cNvCxnSpPr/>
          <p:nvPr/>
        </p:nvCxnSpPr>
        <p:spPr>
          <a:xfrm>
            <a:off x="2442412" y="4510917"/>
            <a:ext cx="6809873"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B2F3699-B87D-19EF-46AB-8F4BD52F91AA}"/>
              </a:ext>
            </a:extLst>
          </p:cNvPr>
          <p:cNvCxnSpPr/>
          <p:nvPr/>
        </p:nvCxnSpPr>
        <p:spPr>
          <a:xfrm>
            <a:off x="2442411" y="5586375"/>
            <a:ext cx="6809873"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529622BF-BEEB-C612-35D3-1F2A01B5A8EB}"/>
              </a:ext>
            </a:extLst>
          </p:cNvPr>
          <p:cNvCxnSpPr/>
          <p:nvPr/>
        </p:nvCxnSpPr>
        <p:spPr>
          <a:xfrm>
            <a:off x="2534464" y="1792706"/>
            <a:ext cx="6809873"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タイトル 1">
            <a:extLst>
              <a:ext uri="{FF2B5EF4-FFF2-40B4-BE49-F238E27FC236}">
                <a16:creationId xmlns:a16="http://schemas.microsoft.com/office/drawing/2014/main" id="{EB03FED5-DD32-5B9E-EEB2-3ED684A6ABC0}"/>
              </a:ext>
            </a:extLst>
          </p:cNvPr>
          <p:cNvSpPr txBox="1">
            <a:spLocks/>
          </p:cNvSpPr>
          <p:nvPr/>
        </p:nvSpPr>
        <p:spPr>
          <a:xfrm>
            <a:off x="4097235" y="308167"/>
            <a:ext cx="2111060" cy="1092154"/>
          </a:xfrm>
          <a:prstGeom prst="rect">
            <a:avLst/>
          </a:prstGeom>
          <a:solidFill>
            <a:srgbClr val="FFFF00"/>
          </a:solidFill>
          <a:ln w="19050">
            <a:solidFill>
              <a:schemeClr val="tx1"/>
            </a:solidFill>
          </a:ln>
        </p:spPr>
        <p:txBody>
          <a:bodyPr vert="horz" lIns="91440" tIns="45720" rIns="91440" bIns="45720" rtlCol="0" anchor="b">
            <a:noAutofit/>
          </a:bodyPr>
          <a:lstStyle>
            <a:defPPr>
              <a:defRPr lang="ja-JP"/>
            </a:defPPr>
            <a:lvl1pPr algn="l" defTabSz="914400" rtl="0" eaLnBrk="1" latinLnBrk="0" hangingPunct="1">
              <a:lnSpc>
                <a:spcPct val="80000"/>
              </a:lnSpc>
              <a:spcBef>
                <a:spcPct val="0"/>
              </a:spcBef>
              <a:buNone/>
              <a:defRPr kumimoji="1" lang="ja-JP" sz="4200" b="1" kern="1200">
                <a:solidFill>
                  <a:schemeClr val="tx1"/>
                </a:solidFill>
                <a:latin typeface="Meiryo UI" panose="020B0604030504040204" pitchFamily="50" charset="-128"/>
                <a:ea typeface="Meiryo UI" panose="020B0604030504040204" pitchFamily="50" charset="-128"/>
                <a:cs typeface="+mj-cs"/>
              </a:defRPr>
            </a:lvl1pPr>
          </a:lstStyle>
          <a:p>
            <a:r>
              <a:rPr lang="ja-JP" altLang="en-US" sz="3200" b="0" dirty="0"/>
              <a:t>思考と情意の連動</a:t>
            </a:r>
          </a:p>
        </p:txBody>
      </p:sp>
      <p:sp>
        <p:nvSpPr>
          <p:cNvPr id="17" name="タイトル 1">
            <a:extLst>
              <a:ext uri="{FF2B5EF4-FFF2-40B4-BE49-F238E27FC236}">
                <a16:creationId xmlns:a16="http://schemas.microsoft.com/office/drawing/2014/main" id="{25CADA7C-F315-3564-33A9-36B45EE90A2F}"/>
              </a:ext>
            </a:extLst>
          </p:cNvPr>
          <p:cNvSpPr txBox="1">
            <a:spLocks/>
          </p:cNvSpPr>
          <p:nvPr/>
        </p:nvSpPr>
        <p:spPr>
          <a:xfrm>
            <a:off x="7312905" y="299600"/>
            <a:ext cx="2111060" cy="1092154"/>
          </a:xfrm>
          <a:prstGeom prst="rect">
            <a:avLst/>
          </a:prstGeom>
          <a:solidFill>
            <a:srgbClr val="FFFF00"/>
          </a:solidFill>
          <a:ln w="19050">
            <a:solidFill>
              <a:schemeClr val="tx1"/>
            </a:solidFill>
          </a:ln>
        </p:spPr>
        <p:txBody>
          <a:bodyPr vert="horz" lIns="91440" tIns="45720" rIns="91440" bIns="45720" rtlCol="0" anchor="b">
            <a:noAutofit/>
          </a:bodyPr>
          <a:lstStyle>
            <a:defPPr>
              <a:defRPr lang="ja-JP"/>
            </a:defPPr>
            <a:lvl1pPr algn="l" defTabSz="914400" rtl="0" eaLnBrk="1" latinLnBrk="0" hangingPunct="1">
              <a:lnSpc>
                <a:spcPct val="80000"/>
              </a:lnSpc>
              <a:spcBef>
                <a:spcPct val="0"/>
              </a:spcBef>
              <a:buNone/>
              <a:defRPr kumimoji="1" lang="ja-JP" sz="4200" b="1" kern="1200">
                <a:solidFill>
                  <a:schemeClr val="tx1"/>
                </a:solidFill>
                <a:latin typeface="Meiryo UI" panose="020B0604030504040204" pitchFamily="50" charset="-128"/>
                <a:ea typeface="Meiryo UI" panose="020B0604030504040204" pitchFamily="50" charset="-128"/>
                <a:cs typeface="+mj-cs"/>
              </a:defRPr>
            </a:lvl1pPr>
          </a:lstStyle>
          <a:p>
            <a:r>
              <a:rPr lang="ja-JP" altLang="en-US" sz="3200" b="0" dirty="0"/>
              <a:t>より強力な記憶保持</a:t>
            </a:r>
          </a:p>
        </p:txBody>
      </p:sp>
      <p:sp>
        <p:nvSpPr>
          <p:cNvPr id="18" name="矢印: 右 17">
            <a:extLst>
              <a:ext uri="{FF2B5EF4-FFF2-40B4-BE49-F238E27FC236}">
                <a16:creationId xmlns:a16="http://schemas.microsoft.com/office/drawing/2014/main" id="{EC2C2686-65D1-D96E-E023-DC52F6285D6C}"/>
              </a:ext>
            </a:extLst>
          </p:cNvPr>
          <p:cNvSpPr/>
          <p:nvPr/>
        </p:nvSpPr>
        <p:spPr>
          <a:xfrm>
            <a:off x="2899612" y="705671"/>
            <a:ext cx="986589" cy="694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599C5D22-A32D-32B2-A1E8-4018792DFDB5}"/>
              </a:ext>
            </a:extLst>
          </p:cNvPr>
          <p:cNvSpPr/>
          <p:nvPr/>
        </p:nvSpPr>
        <p:spPr>
          <a:xfrm>
            <a:off x="6419331" y="703970"/>
            <a:ext cx="986589" cy="694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72380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93A997-6C8D-1140-3156-C01F93858085}"/>
              </a:ext>
            </a:extLst>
          </p:cNvPr>
          <p:cNvSpPr>
            <a:spLocks noGrp="1"/>
          </p:cNvSpPr>
          <p:nvPr>
            <p:ph type="title"/>
          </p:nvPr>
        </p:nvSpPr>
        <p:spPr>
          <a:xfrm>
            <a:off x="681038" y="365128"/>
            <a:ext cx="8543925" cy="811666"/>
          </a:xfrm>
          <a:solidFill>
            <a:srgbClr val="FFFF00"/>
          </a:solidFill>
          <a:ln>
            <a:solidFill>
              <a:schemeClr val="tx1"/>
            </a:solidFill>
          </a:ln>
        </p:spPr>
        <p:txBody>
          <a:bodyPr>
            <a:noAutofit/>
          </a:bodyPr>
          <a:lstStyle/>
          <a:p>
            <a:r>
              <a:rPr kumimoji="1" lang="ja-JP" altLang="en-US" sz="3200" b="1" dirty="0"/>
              <a:t>ヒューマニスティックな英語教育に対してよく出される</a:t>
            </a:r>
            <a:r>
              <a:rPr lang="ja-JP" altLang="en-US" sz="3200" b="1" dirty="0"/>
              <a:t>疑問</a:t>
            </a:r>
            <a:endParaRPr kumimoji="1" lang="ja-JP" altLang="en-US" sz="3200" b="1" dirty="0"/>
          </a:p>
        </p:txBody>
      </p:sp>
      <p:sp>
        <p:nvSpPr>
          <p:cNvPr id="3" name="コンテンツ プレースホルダー 2">
            <a:extLst>
              <a:ext uri="{FF2B5EF4-FFF2-40B4-BE49-F238E27FC236}">
                <a16:creationId xmlns:a16="http://schemas.microsoft.com/office/drawing/2014/main" id="{8FEB8DDC-6395-6756-7D1E-1A9431391151}"/>
              </a:ext>
            </a:extLst>
          </p:cNvPr>
          <p:cNvSpPr>
            <a:spLocks noGrp="1"/>
          </p:cNvSpPr>
          <p:nvPr>
            <p:ph idx="1"/>
          </p:nvPr>
        </p:nvSpPr>
        <p:spPr>
          <a:xfrm>
            <a:off x="568518" y="2100405"/>
            <a:ext cx="9047747" cy="3063416"/>
          </a:xfrm>
          <a:solidFill>
            <a:schemeClr val="accent6">
              <a:lumMod val="20000"/>
              <a:lumOff val="80000"/>
            </a:schemeClr>
          </a:solidFill>
          <a:ln>
            <a:solidFill>
              <a:schemeClr val="accent1">
                <a:shade val="15000"/>
              </a:schemeClr>
            </a:solidFill>
          </a:ln>
        </p:spPr>
        <p:txBody>
          <a:bodyPr>
            <a:normAutofit lnSpcReduction="10000"/>
          </a:bodyPr>
          <a:lstStyle/>
          <a:p>
            <a:pPr marL="0" indent="0">
              <a:buNone/>
            </a:pPr>
            <a:r>
              <a:rPr kumimoji="1" lang="en-US" altLang="ja-JP" sz="2400" dirty="0"/>
              <a:t>1</a:t>
            </a:r>
            <a:r>
              <a:rPr kumimoji="1" lang="ja-JP" altLang="en-US" sz="2400" dirty="0"/>
              <a:t>．「人間性育成」というと、学校や教師が授業で特定の思想を　　</a:t>
            </a:r>
            <a:endParaRPr kumimoji="1" lang="en-US" altLang="ja-JP" sz="2400" dirty="0"/>
          </a:p>
          <a:p>
            <a:pPr marL="0" indent="0">
              <a:buNone/>
            </a:pPr>
            <a:r>
              <a:rPr lang="ja-JP" altLang="en-US" sz="2400" dirty="0"/>
              <a:t>　　</a:t>
            </a:r>
            <a:r>
              <a:rPr kumimoji="1" lang="ja-JP" altLang="en-US" sz="2400" dirty="0"/>
              <a:t>子どもに注入するのではないか？</a:t>
            </a:r>
            <a:endParaRPr kumimoji="1" lang="en-US" altLang="ja-JP" sz="2400" dirty="0"/>
          </a:p>
          <a:p>
            <a:endParaRPr lang="en-US" altLang="ja-JP" sz="2400" dirty="0"/>
          </a:p>
          <a:p>
            <a:pPr marL="0" indent="0">
              <a:buNone/>
            </a:pPr>
            <a:r>
              <a:rPr kumimoji="1" lang="en-US" altLang="ja-JP" sz="2400" dirty="0"/>
              <a:t>2</a:t>
            </a:r>
            <a:r>
              <a:rPr kumimoji="1" lang="ja-JP" altLang="en-US" sz="2400" dirty="0"/>
              <a:t>．「人間性育成」にかまけて、肝心の英語力養成を二の次にし</a:t>
            </a:r>
            <a:endParaRPr kumimoji="1" lang="en-US" altLang="ja-JP" sz="2400" dirty="0"/>
          </a:p>
          <a:p>
            <a:pPr marL="0" indent="0">
              <a:buNone/>
            </a:pPr>
            <a:r>
              <a:rPr kumimoji="1" lang="ja-JP" altLang="en-US" sz="2400" dirty="0"/>
              <a:t>　　ているのではないか</a:t>
            </a:r>
            <a:endParaRPr kumimoji="1" lang="en-US" altLang="ja-JP" sz="2400" dirty="0"/>
          </a:p>
          <a:p>
            <a:endParaRPr lang="en-US" altLang="ja-JP" sz="2400" dirty="0"/>
          </a:p>
          <a:p>
            <a:pPr marL="0" indent="0">
              <a:buNone/>
            </a:pPr>
            <a:r>
              <a:rPr kumimoji="1" lang="en-US" altLang="ja-JP" sz="2400" dirty="0"/>
              <a:t>3</a:t>
            </a:r>
            <a:r>
              <a:rPr kumimoji="1" lang="ja-JP" altLang="en-US" sz="2400" dirty="0"/>
              <a:t>．「人間性育成」を目標にした場合、評価はどうするのか？</a:t>
            </a:r>
          </a:p>
        </p:txBody>
      </p:sp>
    </p:spTree>
    <p:extLst>
      <p:ext uri="{BB962C8B-B14F-4D97-AF65-F5344CB8AC3E}">
        <p14:creationId xmlns:p14="http://schemas.microsoft.com/office/powerpoint/2010/main" val="208543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4903F59-3C80-482A-D199-2391C7BAB51E}"/>
              </a:ext>
            </a:extLst>
          </p:cNvPr>
          <p:cNvSpPr>
            <a:spLocks noGrp="1"/>
          </p:cNvSpPr>
          <p:nvPr>
            <p:ph idx="1"/>
          </p:nvPr>
        </p:nvSpPr>
        <p:spPr>
          <a:xfrm>
            <a:off x="349091" y="620487"/>
            <a:ext cx="9445955" cy="5660570"/>
          </a:xfrm>
        </p:spPr>
        <p:txBody>
          <a:bodyPr/>
          <a:lstStyle/>
          <a:p>
            <a:pPr marL="0" indent="0">
              <a:buNone/>
            </a:pPr>
            <a:r>
              <a:rPr lang="en-US" altLang="ja-JP" sz="2400" dirty="0"/>
              <a:t>Human-</a:t>
            </a:r>
          </a:p>
          <a:p>
            <a:pPr marL="0" indent="0">
              <a:buNone/>
            </a:pPr>
            <a:r>
              <a:rPr lang="en-US" altLang="ja-JP" sz="2400" dirty="0"/>
              <a:t>centered Approach</a:t>
            </a:r>
            <a:r>
              <a:rPr lang="ja-JP" altLang="en-US" sz="2400" dirty="0"/>
              <a:t>の</a:t>
            </a:r>
            <a:endParaRPr lang="en-US" altLang="ja-JP" sz="2400" dirty="0"/>
          </a:p>
          <a:p>
            <a:pPr marL="0" indent="0">
              <a:buNone/>
            </a:pPr>
            <a:r>
              <a:rPr lang="ja-JP" altLang="en-US" sz="2400" dirty="0"/>
              <a:t>原則</a:t>
            </a:r>
            <a:endParaRPr lang="en-US" altLang="ja-JP" sz="2400" dirty="0"/>
          </a:p>
        </p:txBody>
      </p:sp>
      <p:sp>
        <p:nvSpPr>
          <p:cNvPr id="5" name="テキスト ボックス 4">
            <a:extLst>
              <a:ext uri="{FF2B5EF4-FFF2-40B4-BE49-F238E27FC236}">
                <a16:creationId xmlns:a16="http://schemas.microsoft.com/office/drawing/2014/main" id="{8D510BF5-6F4C-0BCE-3C18-6D901CFF9159}"/>
              </a:ext>
            </a:extLst>
          </p:cNvPr>
          <p:cNvSpPr txBox="1"/>
          <p:nvPr/>
        </p:nvSpPr>
        <p:spPr>
          <a:xfrm>
            <a:off x="4380651" y="638136"/>
            <a:ext cx="4641875" cy="830997"/>
          </a:xfrm>
          <a:prstGeom prst="rect">
            <a:avLst/>
          </a:prstGeom>
          <a:noFill/>
          <a:ln w="85725">
            <a:solidFill>
              <a:srgbClr val="FF0000"/>
            </a:solidFill>
          </a:ln>
        </p:spPr>
        <p:txBody>
          <a:bodyPr wrap="square" rtlCol="0">
            <a:spAutoFit/>
          </a:bodyPr>
          <a:lstStyle/>
          <a:p>
            <a:r>
              <a:rPr lang="ja-JP" altLang="en-US" sz="2400" kern="100" dirty="0">
                <a:solidFill>
                  <a:schemeClr val="accent1">
                    <a:lumMod val="75000"/>
                  </a:schemeClr>
                </a:solidFill>
                <a:latin typeface="游明朝" panose="02020400000000000000" pitchFamily="18" charset="-128"/>
                <a:ea typeface="ＭＳ Ｐ明朝" panose="02020600040205080304" pitchFamily="18" charset="-128"/>
                <a:cs typeface="Times New Roman" panose="02020603050405020304" pitchFamily="18" charset="0"/>
              </a:rPr>
              <a:t>外国語能力育成を通した</a:t>
            </a:r>
            <a:endParaRPr lang="en-US" altLang="ja-JP" sz="2400" kern="100" dirty="0">
              <a:solidFill>
                <a:schemeClr val="accent1">
                  <a:lumMod val="75000"/>
                </a:schemeClr>
              </a:solidFill>
              <a:latin typeface="游明朝" panose="02020400000000000000" pitchFamily="18" charset="-128"/>
              <a:ea typeface="ＭＳ Ｐ明朝" panose="02020600040205080304" pitchFamily="18" charset="-128"/>
              <a:cs typeface="Times New Roman" panose="02020603050405020304" pitchFamily="18" charset="0"/>
            </a:endParaRPr>
          </a:p>
          <a:p>
            <a:r>
              <a:rPr lang="en-US" altLang="ja-JP" sz="2400" kern="100" dirty="0">
                <a:solidFill>
                  <a:schemeClr val="accent1">
                    <a:lumMod val="75000"/>
                  </a:schemeClr>
                </a:solidFill>
                <a:latin typeface="游明朝" panose="02020400000000000000" pitchFamily="18" charset="-128"/>
                <a:ea typeface="ＭＳ Ｐ明朝" panose="02020600040205080304" pitchFamily="18" charset="-128"/>
                <a:cs typeface="Times New Roman" panose="02020603050405020304" pitchFamily="18" charset="0"/>
              </a:rPr>
              <a:t>Fully-functioning Person</a:t>
            </a:r>
            <a:r>
              <a:rPr lang="ja-JP" altLang="en-US" sz="2400" kern="100" dirty="0">
                <a:solidFill>
                  <a:schemeClr val="accent1">
                    <a:lumMod val="75000"/>
                  </a:schemeClr>
                </a:solidFill>
                <a:latin typeface="游明朝" panose="02020400000000000000" pitchFamily="18" charset="-128"/>
                <a:ea typeface="ＭＳ Ｐ明朝" panose="02020600040205080304" pitchFamily="18" charset="-128"/>
                <a:cs typeface="Times New Roman" panose="02020603050405020304" pitchFamily="18" charset="0"/>
              </a:rPr>
              <a:t>の育成</a:t>
            </a:r>
            <a:endParaRPr kumimoji="1" lang="ja-JP" altLang="en-US" sz="2400" dirty="0"/>
          </a:p>
        </p:txBody>
      </p:sp>
      <p:sp>
        <p:nvSpPr>
          <p:cNvPr id="6" name="テキスト ボックス 5">
            <a:extLst>
              <a:ext uri="{FF2B5EF4-FFF2-40B4-BE49-F238E27FC236}">
                <a16:creationId xmlns:a16="http://schemas.microsoft.com/office/drawing/2014/main" id="{F26EBFC6-92CB-EC9C-4986-21DF485A4E68}"/>
              </a:ext>
            </a:extLst>
          </p:cNvPr>
          <p:cNvSpPr txBox="1"/>
          <p:nvPr/>
        </p:nvSpPr>
        <p:spPr>
          <a:xfrm>
            <a:off x="1404445" y="3644003"/>
            <a:ext cx="2884714" cy="369332"/>
          </a:xfrm>
          <a:prstGeom prst="rect">
            <a:avLst/>
          </a:prstGeom>
          <a:noFill/>
        </p:spPr>
        <p:txBody>
          <a:bodyPr wrap="square" rtlCol="0">
            <a:spAutoFit/>
          </a:bodyPr>
          <a:lstStyle/>
          <a:p>
            <a:endParaRPr kumimoji="1" lang="ja-JP" altLang="en-US" dirty="0"/>
          </a:p>
        </p:txBody>
      </p:sp>
      <p:sp>
        <p:nvSpPr>
          <p:cNvPr id="7" name="テキスト ボックス 6">
            <a:extLst>
              <a:ext uri="{FF2B5EF4-FFF2-40B4-BE49-F238E27FC236}">
                <a16:creationId xmlns:a16="http://schemas.microsoft.com/office/drawing/2014/main" id="{065FFD68-0D83-4163-838E-2F79A77A6C9E}"/>
              </a:ext>
            </a:extLst>
          </p:cNvPr>
          <p:cNvSpPr txBox="1"/>
          <p:nvPr/>
        </p:nvSpPr>
        <p:spPr>
          <a:xfrm>
            <a:off x="1866856" y="2081224"/>
            <a:ext cx="2320133" cy="2123658"/>
          </a:xfrm>
          <a:prstGeom prst="rect">
            <a:avLst/>
          </a:prstGeom>
          <a:solidFill>
            <a:srgbClr val="92D050"/>
          </a:solidFill>
          <a:ln>
            <a:solidFill>
              <a:srgbClr val="92D050"/>
            </a:solidFill>
          </a:ln>
        </p:spPr>
        <p:txBody>
          <a:bodyPr wrap="square" rtlCol="0">
            <a:spAutoFit/>
          </a:bodyPr>
          <a:lstStyle/>
          <a:p>
            <a:pPr algn="just"/>
            <a:r>
              <a:rPr lang="ja-JP" altLang="ja-JP" sz="3200" b="1" u="sng" kern="100" dirty="0">
                <a:latin typeface="Century" panose="02040604050505020304" pitchFamily="18" charset="0"/>
                <a:ea typeface="ＭＳ 明朝" panose="02020609040205080304" pitchFamily="17" charset="-128"/>
                <a:cs typeface="Times New Roman" panose="02020603050405020304" pitchFamily="18" charset="0"/>
              </a:rPr>
              <a:t>認知的目標</a:t>
            </a:r>
            <a:endParaRPr lang="en-US" altLang="ja-JP" sz="3200" b="1" u="sng"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2000" b="1" kern="100" dirty="0">
                <a:latin typeface="Century" panose="02040604050505020304" pitchFamily="18" charset="0"/>
                <a:ea typeface="ＭＳ 明朝" panose="02020609040205080304" pitchFamily="17" charset="-128"/>
                <a:cs typeface="Times New Roman" panose="02020603050405020304" pitchFamily="18" charset="0"/>
              </a:rPr>
              <a:t>言語に対する理解、</a:t>
            </a:r>
            <a:r>
              <a:rPr lang="ja-JP" altLang="ja-JP" sz="2000" b="1" kern="100" dirty="0">
                <a:latin typeface="Century" panose="02040604050505020304" pitchFamily="18" charset="0"/>
                <a:ea typeface="ＭＳ 明朝" panose="02020609040205080304" pitchFamily="17" charset="-128"/>
                <a:cs typeface="Times New Roman" panose="02020603050405020304" pitchFamily="18" charset="0"/>
              </a:rPr>
              <a:t>論理的思考力と目標言語によるコミュニケーション能力</a:t>
            </a:r>
            <a:endParaRPr lang="ja-JP" altLang="ja-JP" sz="3200" b="1"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78E4D17C-07F0-8937-1AAB-25AB6098178E}"/>
              </a:ext>
            </a:extLst>
          </p:cNvPr>
          <p:cNvSpPr txBox="1"/>
          <p:nvPr/>
        </p:nvSpPr>
        <p:spPr>
          <a:xfrm>
            <a:off x="1122003" y="4327067"/>
            <a:ext cx="2884714" cy="369332"/>
          </a:xfrm>
          <a:prstGeom prst="rect">
            <a:avLst/>
          </a:prstGeom>
          <a:noFill/>
        </p:spPr>
        <p:txBody>
          <a:bodyPr wrap="square" rtlCol="0">
            <a:spAutoFit/>
          </a:bodyPr>
          <a:lstStyle/>
          <a:p>
            <a:endParaRPr kumimoji="1" lang="ja-JP" altLang="en-US" dirty="0"/>
          </a:p>
        </p:txBody>
      </p:sp>
      <p:sp>
        <p:nvSpPr>
          <p:cNvPr id="9" name="テキスト ボックス 8">
            <a:extLst>
              <a:ext uri="{FF2B5EF4-FFF2-40B4-BE49-F238E27FC236}">
                <a16:creationId xmlns:a16="http://schemas.microsoft.com/office/drawing/2014/main" id="{27687CC3-E6FA-D153-3C94-FE5E859E5A80}"/>
              </a:ext>
            </a:extLst>
          </p:cNvPr>
          <p:cNvSpPr txBox="1"/>
          <p:nvPr/>
        </p:nvSpPr>
        <p:spPr>
          <a:xfrm>
            <a:off x="3645223" y="4496424"/>
            <a:ext cx="2582581" cy="923330"/>
          </a:xfrm>
          <a:prstGeom prst="rect">
            <a:avLst/>
          </a:prstGeom>
          <a:noFill/>
          <a:ln>
            <a:solidFill>
              <a:srgbClr val="000000"/>
            </a:solidFill>
          </a:ln>
        </p:spPr>
        <p:txBody>
          <a:bodyPr wrap="square" rtlCol="0">
            <a:spAutoFit/>
          </a:bodyPr>
          <a:lstStyle/>
          <a:p>
            <a:r>
              <a:rPr kumimoji="1" lang="ja-JP" altLang="en-US" dirty="0"/>
              <a:t>　　（ア）</a:t>
            </a:r>
            <a:endParaRPr kumimoji="1" lang="en-US" altLang="ja-JP" dirty="0"/>
          </a:p>
          <a:p>
            <a:r>
              <a:rPr kumimoji="1" lang="ja-JP" altLang="en-US" dirty="0"/>
              <a:t>有意味タスク中心の授業</a:t>
            </a:r>
          </a:p>
        </p:txBody>
      </p:sp>
      <p:sp>
        <p:nvSpPr>
          <p:cNvPr id="11" name="テキスト ボックス 10">
            <a:extLst>
              <a:ext uri="{FF2B5EF4-FFF2-40B4-BE49-F238E27FC236}">
                <a16:creationId xmlns:a16="http://schemas.microsoft.com/office/drawing/2014/main" id="{6471D0DD-1F12-55E8-47BB-97911A32E5B8}"/>
              </a:ext>
            </a:extLst>
          </p:cNvPr>
          <p:cNvSpPr txBox="1"/>
          <p:nvPr/>
        </p:nvSpPr>
        <p:spPr>
          <a:xfrm>
            <a:off x="4288368" y="2057407"/>
            <a:ext cx="1212874" cy="2062103"/>
          </a:xfrm>
          <a:prstGeom prst="rect">
            <a:avLst/>
          </a:prstGeom>
          <a:solidFill>
            <a:srgbClr val="FFC000"/>
          </a:solidFill>
          <a:ln>
            <a:solidFill>
              <a:srgbClr val="92D050"/>
            </a:solidFill>
          </a:ln>
        </p:spPr>
        <p:txBody>
          <a:bodyPr wrap="square" rtlCol="0">
            <a:spAutoFit/>
          </a:bodyPr>
          <a:lstStyle/>
          <a:p>
            <a:pPr algn="just"/>
            <a:r>
              <a:rPr lang="ja-JP" altLang="ja-JP" sz="2000" u="sng" kern="100" dirty="0">
                <a:latin typeface="Century" panose="02040604050505020304" pitchFamily="18" charset="0"/>
                <a:ea typeface="ＭＳ 明朝" panose="02020609040205080304" pitchFamily="17" charset="-128"/>
                <a:cs typeface="Times New Roman" panose="02020603050405020304" pitchFamily="18" charset="0"/>
              </a:rPr>
              <a:t>情意的目標</a:t>
            </a:r>
            <a:endParaRPr lang="en-US" altLang="ja-JP" sz="2000" u="sng"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600" kern="100" dirty="0">
                <a:latin typeface="Century" panose="02040604050505020304" pitchFamily="18" charset="0"/>
                <a:ea typeface="ＭＳ 明朝" panose="02020609040205080304" pitchFamily="17" charset="-128"/>
                <a:cs typeface="Times New Roman" panose="02020603050405020304" pitchFamily="18" charset="0"/>
              </a:rPr>
              <a:t>個の確立（</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自己理解の深まり・自己像の向上・自己実現の支援</a:t>
            </a:r>
            <a:r>
              <a:rPr lang="ja-JP" altLang="en-US" sz="1400" kern="100" dirty="0">
                <a:latin typeface="Century" panose="02040604050505020304" pitchFamily="18" charset="0"/>
                <a:ea typeface="ＭＳ 明朝" panose="02020609040205080304" pitchFamily="17" charset="-128"/>
                <a:cs typeface="Times New Roman" panose="02020603050405020304" pitchFamily="18" charset="0"/>
              </a:rPr>
              <a:t>）</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51D93B4D-A85E-85E9-4538-250ECEA658C0}"/>
              </a:ext>
            </a:extLst>
          </p:cNvPr>
          <p:cNvSpPr txBox="1"/>
          <p:nvPr/>
        </p:nvSpPr>
        <p:spPr>
          <a:xfrm>
            <a:off x="6784287" y="2077777"/>
            <a:ext cx="1098968" cy="2092881"/>
          </a:xfrm>
          <a:prstGeom prst="rect">
            <a:avLst/>
          </a:prstGeom>
          <a:solidFill>
            <a:srgbClr val="FFFF00"/>
          </a:solidFill>
          <a:ln>
            <a:solidFill>
              <a:srgbClr val="92D050"/>
            </a:solidFill>
          </a:ln>
        </p:spPr>
        <p:txBody>
          <a:bodyPr wrap="square" rtlCol="0">
            <a:spAutoFit/>
          </a:bodyPr>
          <a:lstStyle/>
          <a:p>
            <a:pPr algn="just"/>
            <a:r>
              <a:rPr lang="ja-JP" altLang="en-US" sz="2000" u="sng" kern="100" dirty="0">
                <a:latin typeface="Century" panose="02040604050505020304" pitchFamily="18" charset="0"/>
                <a:ea typeface="ＭＳ 明朝" panose="02020609040205080304" pitchFamily="17" charset="-128"/>
                <a:cs typeface="Times New Roman" panose="02020603050405020304" pitchFamily="18" charset="0"/>
              </a:rPr>
              <a:t>社会参加</a:t>
            </a:r>
            <a:r>
              <a:rPr lang="ja-JP" altLang="ja-JP" sz="2000" u="sng" kern="100" dirty="0">
                <a:latin typeface="Century" panose="02040604050505020304" pitchFamily="18" charset="0"/>
                <a:ea typeface="ＭＳ 明朝" panose="02020609040205080304" pitchFamily="17" charset="-128"/>
                <a:cs typeface="Times New Roman" panose="02020603050405020304" pitchFamily="18" charset="0"/>
              </a:rPr>
              <a:t>的目標</a:t>
            </a:r>
            <a:endParaRPr lang="en-US" altLang="ja-JP" sz="2000" u="sng"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400" dirty="0">
                <a:latin typeface="Century" panose="02040604050505020304" pitchFamily="18" charset="0"/>
                <a:ea typeface="ＭＳ 明朝" panose="02020609040205080304" pitchFamily="17" charset="-128"/>
                <a:cs typeface="Times New Roman" panose="02020603050405020304" pitchFamily="18" charset="0"/>
              </a:rPr>
              <a:t>社会に建設的に参加し貢献しようとする意欲・態度</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932E7C6C-3872-2914-7F5F-27116FCB35D0}"/>
              </a:ext>
            </a:extLst>
          </p:cNvPr>
          <p:cNvSpPr txBox="1"/>
          <p:nvPr/>
        </p:nvSpPr>
        <p:spPr>
          <a:xfrm>
            <a:off x="5602621" y="2077777"/>
            <a:ext cx="1098968" cy="2246769"/>
          </a:xfrm>
          <a:prstGeom prst="rect">
            <a:avLst/>
          </a:prstGeom>
          <a:solidFill>
            <a:schemeClr val="accent1">
              <a:lumMod val="40000"/>
              <a:lumOff val="60000"/>
            </a:schemeClr>
          </a:solidFill>
          <a:ln>
            <a:solidFill>
              <a:srgbClr val="92D050"/>
            </a:solidFill>
          </a:ln>
        </p:spPr>
        <p:txBody>
          <a:bodyPr wrap="square" rtlCol="0">
            <a:spAutoFit/>
          </a:bodyPr>
          <a:lstStyle/>
          <a:p>
            <a:pPr algn="just"/>
            <a:r>
              <a:rPr lang="ja-JP" altLang="ja-JP" sz="2000" u="sng" kern="100" dirty="0">
                <a:latin typeface="Times New Roman" panose="02020603050405020304" pitchFamily="18" charset="0"/>
                <a:ea typeface="ＭＳ 明朝" panose="02020609040205080304" pitchFamily="17" charset="-128"/>
                <a:cs typeface="Times New Roman" panose="02020603050405020304" pitchFamily="18" charset="0"/>
              </a:rPr>
              <a:t>相互作用的目標</a:t>
            </a:r>
            <a:endParaRPr lang="en-US" altLang="ja-JP" sz="2000" u="sng" kern="100" dirty="0">
              <a:latin typeface="Times New Roman" panose="02020603050405020304" pitchFamily="18" charset="0"/>
              <a:ea typeface="ＭＳ 明朝" panose="02020609040205080304" pitchFamily="17" charset="-128"/>
              <a:cs typeface="Times New Roman" panose="02020603050405020304" pitchFamily="18" charset="0"/>
            </a:endParaRPr>
          </a:p>
          <a:p>
            <a:pPr algn="just"/>
            <a:r>
              <a:rPr lang="ja-JP" altLang="ja-JP" sz="1600" dirty="0">
                <a:latin typeface="Times New Roman" panose="02020603050405020304" pitchFamily="18" charset="0"/>
                <a:ea typeface="ＭＳ 明朝" panose="02020609040205080304" pitchFamily="17" charset="-128"/>
                <a:cs typeface="Times New Roman" panose="02020603050405020304" pitchFamily="18" charset="0"/>
              </a:rPr>
              <a:t>他者と友好的人間関係を形成する能力</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4FBA95BE-69E0-1246-4763-07CE506D4A2F}"/>
              </a:ext>
            </a:extLst>
          </p:cNvPr>
          <p:cNvSpPr txBox="1"/>
          <p:nvPr/>
        </p:nvSpPr>
        <p:spPr>
          <a:xfrm>
            <a:off x="7965953" y="2072989"/>
            <a:ext cx="1504914" cy="1785104"/>
          </a:xfrm>
          <a:prstGeom prst="rect">
            <a:avLst/>
          </a:prstGeom>
          <a:solidFill>
            <a:schemeClr val="bg1">
              <a:lumMod val="85000"/>
            </a:schemeClr>
          </a:solidFill>
          <a:ln>
            <a:solidFill>
              <a:srgbClr val="92D050"/>
            </a:solidFill>
          </a:ln>
        </p:spPr>
        <p:txBody>
          <a:bodyPr wrap="square" rtlCol="0">
            <a:spAutoFit/>
          </a:bodyPr>
          <a:lstStyle/>
          <a:p>
            <a:pPr algn="just"/>
            <a:r>
              <a:rPr lang="ja-JP" altLang="ja-JP" sz="2000" u="sng" kern="100" dirty="0">
                <a:latin typeface="Times New Roman" panose="02020603050405020304" pitchFamily="18" charset="0"/>
                <a:ea typeface="ＭＳ 明朝" panose="02020609040205080304" pitchFamily="17" charset="-128"/>
                <a:cs typeface="Times New Roman" panose="02020603050405020304" pitchFamily="18" charset="0"/>
              </a:rPr>
              <a:t>地球市民的視野</a:t>
            </a:r>
            <a:r>
              <a:rPr lang="ja-JP" altLang="en-US" sz="2000" u="sng" kern="100" dirty="0">
                <a:latin typeface="Times New Roman" panose="02020603050405020304" pitchFamily="18" charset="0"/>
                <a:ea typeface="ＭＳ 明朝" panose="02020609040205080304" pitchFamily="17" charset="-128"/>
                <a:cs typeface="Times New Roman" panose="02020603050405020304" pitchFamily="18" charset="0"/>
              </a:rPr>
              <a:t>の</a:t>
            </a:r>
            <a:r>
              <a:rPr lang="ja-JP" altLang="ja-JP" sz="2000" u="sng" kern="100" dirty="0">
                <a:latin typeface="Times New Roman" panose="02020603050405020304" pitchFamily="18" charset="0"/>
                <a:ea typeface="ＭＳ 明朝" panose="02020609040205080304" pitchFamily="17" charset="-128"/>
                <a:cs typeface="Times New Roman" panose="02020603050405020304" pitchFamily="18" charset="0"/>
              </a:rPr>
              <a:t>育成</a:t>
            </a:r>
            <a:endParaRPr lang="en-US" altLang="ja-JP" sz="2000" u="sng" kern="100" dirty="0">
              <a:latin typeface="Times New Roman" panose="02020603050405020304" pitchFamily="18" charset="0"/>
              <a:ea typeface="ＭＳ 明朝" panose="02020609040205080304" pitchFamily="17" charset="-128"/>
              <a:cs typeface="Times New Roman" panose="02020603050405020304" pitchFamily="18" charset="0"/>
            </a:endParaRPr>
          </a:p>
          <a:p>
            <a:pPr algn="just"/>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外国語を通し世界を見渡し、自己の生きる意味・使命・可能性を見出す</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5DC844C4-BCF8-5C5C-C00C-94B0F742B0B8}"/>
              </a:ext>
            </a:extLst>
          </p:cNvPr>
          <p:cNvSpPr txBox="1"/>
          <p:nvPr/>
        </p:nvSpPr>
        <p:spPr>
          <a:xfrm>
            <a:off x="6388443" y="4531567"/>
            <a:ext cx="2117093" cy="923330"/>
          </a:xfrm>
          <a:prstGeom prst="rect">
            <a:avLst/>
          </a:prstGeom>
          <a:noFill/>
          <a:ln>
            <a:solidFill>
              <a:schemeClr val="tx1"/>
            </a:solidFill>
          </a:ln>
        </p:spPr>
        <p:txBody>
          <a:bodyPr wrap="square" rtlCol="0">
            <a:spAutoFit/>
          </a:bodyPr>
          <a:lstStyle/>
          <a:p>
            <a:r>
              <a:rPr kumimoji="1" lang="ja-JP" altLang="en-US" dirty="0"/>
              <a:t>　　（イ）</a:t>
            </a:r>
            <a:endParaRPr kumimoji="1" lang="en-US" altLang="ja-JP" dirty="0"/>
          </a:p>
          <a:p>
            <a:r>
              <a:rPr kumimoji="1" lang="ja-JP" altLang="en-US" dirty="0"/>
              <a:t>魂に触れる教材</a:t>
            </a:r>
            <a:endParaRPr kumimoji="1" lang="en-US" altLang="ja-JP" dirty="0"/>
          </a:p>
          <a:p>
            <a:endParaRPr kumimoji="1" lang="ja-JP" altLang="en-US" dirty="0"/>
          </a:p>
        </p:txBody>
      </p:sp>
      <p:sp>
        <p:nvSpPr>
          <p:cNvPr id="16" name="テキスト ボックス 15">
            <a:extLst>
              <a:ext uri="{FF2B5EF4-FFF2-40B4-BE49-F238E27FC236}">
                <a16:creationId xmlns:a16="http://schemas.microsoft.com/office/drawing/2014/main" id="{846E0694-BD14-5BDD-9113-57A732031906}"/>
              </a:ext>
            </a:extLst>
          </p:cNvPr>
          <p:cNvSpPr txBox="1"/>
          <p:nvPr/>
        </p:nvSpPr>
        <p:spPr>
          <a:xfrm>
            <a:off x="3645223" y="5457332"/>
            <a:ext cx="2582581" cy="646331"/>
          </a:xfrm>
          <a:prstGeom prst="rect">
            <a:avLst/>
          </a:prstGeom>
          <a:solidFill>
            <a:schemeClr val="bg1"/>
          </a:solidFill>
          <a:ln>
            <a:solidFill>
              <a:schemeClr val="tx1"/>
            </a:solidFill>
          </a:ln>
        </p:spPr>
        <p:txBody>
          <a:bodyPr wrap="square" rtlCol="0">
            <a:spAutoFit/>
          </a:bodyPr>
          <a:lstStyle/>
          <a:p>
            <a:r>
              <a:rPr kumimoji="1" lang="ja-JP" altLang="en-US" dirty="0"/>
              <a:t>　　（ウ）</a:t>
            </a:r>
            <a:endParaRPr kumimoji="1" lang="en-US" altLang="ja-JP" dirty="0"/>
          </a:p>
          <a:p>
            <a:r>
              <a:rPr kumimoji="1" lang="ja-JP" altLang="en-US" dirty="0"/>
              <a:t>協働学習</a:t>
            </a:r>
          </a:p>
        </p:txBody>
      </p:sp>
      <p:sp>
        <p:nvSpPr>
          <p:cNvPr id="17" name="テキスト ボックス 16">
            <a:extLst>
              <a:ext uri="{FF2B5EF4-FFF2-40B4-BE49-F238E27FC236}">
                <a16:creationId xmlns:a16="http://schemas.microsoft.com/office/drawing/2014/main" id="{8F6F5AF1-6ACB-74BB-F896-9485985915B6}"/>
              </a:ext>
            </a:extLst>
          </p:cNvPr>
          <p:cNvSpPr txBox="1"/>
          <p:nvPr/>
        </p:nvSpPr>
        <p:spPr>
          <a:xfrm>
            <a:off x="6388443" y="5538182"/>
            <a:ext cx="2257487" cy="923330"/>
          </a:xfrm>
          <a:prstGeom prst="rect">
            <a:avLst/>
          </a:prstGeom>
          <a:solidFill>
            <a:schemeClr val="bg1"/>
          </a:solidFill>
          <a:ln>
            <a:solidFill>
              <a:schemeClr val="tx1"/>
            </a:solidFill>
          </a:ln>
        </p:spPr>
        <p:txBody>
          <a:bodyPr wrap="square" rtlCol="0">
            <a:spAutoFit/>
          </a:bodyPr>
          <a:lstStyle/>
          <a:p>
            <a:r>
              <a:rPr kumimoji="1" lang="ja-JP" altLang="en-US" sz="1600" dirty="0"/>
              <a:t>　</a:t>
            </a:r>
            <a:r>
              <a:rPr kumimoji="1" lang="ja-JP" altLang="en-US" dirty="0"/>
              <a:t>　（エ）</a:t>
            </a:r>
            <a:endParaRPr kumimoji="1" lang="en-US" altLang="ja-JP" dirty="0"/>
          </a:p>
          <a:p>
            <a:r>
              <a:rPr kumimoji="1" lang="ja-JP" altLang="en-US" dirty="0"/>
              <a:t>全人格的存在へのリスペクト</a:t>
            </a:r>
          </a:p>
        </p:txBody>
      </p:sp>
      <p:sp>
        <p:nvSpPr>
          <p:cNvPr id="18" name="四角形: 角を丸くする 17">
            <a:extLst>
              <a:ext uri="{FF2B5EF4-FFF2-40B4-BE49-F238E27FC236}">
                <a16:creationId xmlns:a16="http://schemas.microsoft.com/office/drawing/2014/main" id="{02A02A86-5B96-99EA-0DFF-2B91494E97A5}"/>
              </a:ext>
            </a:extLst>
          </p:cNvPr>
          <p:cNvSpPr/>
          <p:nvPr/>
        </p:nvSpPr>
        <p:spPr>
          <a:xfrm>
            <a:off x="2676176" y="4433242"/>
            <a:ext cx="6042234" cy="2214238"/>
          </a:xfrm>
          <a:prstGeom prst="roundRect">
            <a:avLst/>
          </a:prstGeom>
          <a:solidFill>
            <a:srgbClr val="99CCFF">
              <a:alpha val="18000"/>
            </a:srgbClr>
          </a:solidFill>
          <a:ln w="57150">
            <a:solidFill>
              <a:srgbClr val="00B050">
                <a:alpha val="61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右 19">
            <a:extLst>
              <a:ext uri="{FF2B5EF4-FFF2-40B4-BE49-F238E27FC236}">
                <a16:creationId xmlns:a16="http://schemas.microsoft.com/office/drawing/2014/main" id="{12D8758F-D823-D8D0-BEA7-F78442927CFF}"/>
              </a:ext>
            </a:extLst>
          </p:cNvPr>
          <p:cNvSpPr/>
          <p:nvPr/>
        </p:nvSpPr>
        <p:spPr>
          <a:xfrm>
            <a:off x="3274541" y="676503"/>
            <a:ext cx="1106110" cy="83099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t>目的</a:t>
            </a:r>
          </a:p>
        </p:txBody>
      </p:sp>
      <p:sp>
        <p:nvSpPr>
          <p:cNvPr id="21" name="矢印: 右 20">
            <a:extLst>
              <a:ext uri="{FF2B5EF4-FFF2-40B4-BE49-F238E27FC236}">
                <a16:creationId xmlns:a16="http://schemas.microsoft.com/office/drawing/2014/main" id="{77D89407-1127-68DF-3AF4-3E95355CF281}"/>
              </a:ext>
            </a:extLst>
          </p:cNvPr>
          <p:cNvSpPr/>
          <p:nvPr/>
        </p:nvSpPr>
        <p:spPr>
          <a:xfrm>
            <a:off x="543342" y="2799036"/>
            <a:ext cx="1062235" cy="132315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t>目標</a:t>
            </a:r>
          </a:p>
        </p:txBody>
      </p:sp>
      <p:sp>
        <p:nvSpPr>
          <p:cNvPr id="22" name="矢印: 右 21">
            <a:extLst>
              <a:ext uri="{FF2B5EF4-FFF2-40B4-BE49-F238E27FC236}">
                <a16:creationId xmlns:a16="http://schemas.microsoft.com/office/drawing/2014/main" id="{B8BAC183-AF28-F2AB-7B6E-6534B33E1E4B}"/>
              </a:ext>
            </a:extLst>
          </p:cNvPr>
          <p:cNvSpPr/>
          <p:nvPr/>
        </p:nvSpPr>
        <p:spPr>
          <a:xfrm>
            <a:off x="625252" y="4901276"/>
            <a:ext cx="1988790" cy="132315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t>方法</a:t>
            </a:r>
            <a:endParaRPr kumimoji="1" lang="en-US" altLang="ja-JP" sz="2400" dirty="0"/>
          </a:p>
          <a:p>
            <a:r>
              <a:rPr kumimoji="1" lang="ja-JP" altLang="en-US" sz="2400" dirty="0"/>
              <a:t>（授業）</a:t>
            </a:r>
          </a:p>
        </p:txBody>
      </p:sp>
    </p:spTree>
    <p:extLst>
      <p:ext uri="{BB962C8B-B14F-4D97-AF65-F5344CB8AC3E}">
        <p14:creationId xmlns:p14="http://schemas.microsoft.com/office/powerpoint/2010/main" val="26082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D31664-2334-695A-7EAD-DD1BF5E179BC}"/>
              </a:ext>
            </a:extLst>
          </p:cNvPr>
          <p:cNvSpPr>
            <a:spLocks noGrp="1"/>
          </p:cNvSpPr>
          <p:nvPr>
            <p:ph type="title"/>
          </p:nvPr>
        </p:nvSpPr>
        <p:spPr>
          <a:xfrm>
            <a:off x="178502" y="299199"/>
            <a:ext cx="8265784" cy="400110"/>
          </a:xfrm>
          <a:solidFill>
            <a:srgbClr val="FFFF00"/>
          </a:solidFill>
        </p:spPr>
        <p:txBody>
          <a:bodyPr anchor="t"/>
          <a:lstStyle/>
          <a:p>
            <a:pPr>
              <a:lnSpc>
                <a:spcPct val="100000"/>
              </a:lnSpc>
            </a:pPr>
            <a:r>
              <a:rPr lang="ja-JP" altLang="en-US" sz="3200" dirty="0"/>
              <a:t>疑問１への回答</a:t>
            </a:r>
            <a:r>
              <a:rPr kumimoji="1" lang="ja-JP" altLang="en-US" sz="3200" dirty="0"/>
              <a:t>：これが</a:t>
            </a:r>
            <a:r>
              <a:rPr kumimoji="1" lang="en-US" altLang="ja-JP" sz="3200" dirty="0"/>
              <a:t>HLT</a:t>
            </a:r>
            <a:r>
              <a:rPr kumimoji="1" lang="ja-JP" altLang="en-US" sz="3200" dirty="0"/>
              <a:t>の授業メソッド</a:t>
            </a:r>
            <a:br>
              <a:rPr kumimoji="1" lang="en-US" altLang="ja-JP" dirty="0"/>
            </a:br>
            <a:r>
              <a:rPr kumimoji="1" lang="ja-JP" altLang="en-US" dirty="0"/>
              <a:t>　　　　　　　　</a:t>
            </a:r>
          </a:p>
        </p:txBody>
      </p:sp>
      <p:sp>
        <p:nvSpPr>
          <p:cNvPr id="3" name="コンテンツ プレースホルダー 2">
            <a:extLst>
              <a:ext uri="{FF2B5EF4-FFF2-40B4-BE49-F238E27FC236}">
                <a16:creationId xmlns:a16="http://schemas.microsoft.com/office/drawing/2014/main" id="{259B8598-21E9-D245-317D-5089FA61C6E5}"/>
              </a:ext>
            </a:extLst>
          </p:cNvPr>
          <p:cNvSpPr>
            <a:spLocks noGrp="1"/>
          </p:cNvSpPr>
          <p:nvPr>
            <p:ph idx="1"/>
          </p:nvPr>
        </p:nvSpPr>
        <p:spPr>
          <a:xfrm>
            <a:off x="178500" y="1222356"/>
            <a:ext cx="3059629" cy="4453017"/>
          </a:xfrm>
          <a:ln>
            <a:solidFill>
              <a:srgbClr val="00B050"/>
            </a:solidFill>
          </a:ln>
        </p:spPr>
        <p:txBody>
          <a:bodyPr>
            <a:normAutofit/>
          </a:bodyPr>
          <a:lstStyle/>
          <a:p>
            <a:r>
              <a:rPr lang="ja-JP" altLang="en-US" sz="1800" b="1" dirty="0">
                <a:solidFill>
                  <a:srgbClr val="3399FF"/>
                </a:solidFill>
              </a:rPr>
              <a:t>（ア）有意味タスク中心の　　　　　</a:t>
            </a:r>
            <a:endParaRPr lang="en-US" altLang="ja-JP" sz="1800" b="1" dirty="0">
              <a:solidFill>
                <a:srgbClr val="3399FF"/>
              </a:solidFill>
            </a:endParaRPr>
          </a:p>
          <a:p>
            <a:r>
              <a:rPr lang="ja-JP" altLang="en-US" sz="1800" b="1" dirty="0">
                <a:solidFill>
                  <a:srgbClr val="3399FF"/>
                </a:solidFill>
              </a:rPr>
              <a:t>　　　　　授業</a:t>
            </a:r>
            <a:endParaRPr lang="en-US" altLang="ja-JP" sz="1800" b="1" dirty="0">
              <a:solidFill>
                <a:srgbClr val="3399FF"/>
              </a:solidFill>
            </a:endParaRPr>
          </a:p>
          <a:p>
            <a:endParaRPr lang="en-US" altLang="ja-JP" sz="1800" dirty="0"/>
          </a:p>
          <a:p>
            <a:r>
              <a:rPr kumimoji="1" lang="ja-JP" altLang="en-US" sz="1800" b="1" dirty="0">
                <a:solidFill>
                  <a:srgbClr val="FF00FF"/>
                </a:solidFill>
              </a:rPr>
              <a:t>（イ）魂に触れる教材の使用</a:t>
            </a:r>
            <a:endParaRPr kumimoji="1" lang="en-US" altLang="ja-JP" sz="1800" b="1" dirty="0">
              <a:solidFill>
                <a:srgbClr val="FF00FF"/>
              </a:solidFill>
            </a:endParaRPr>
          </a:p>
          <a:p>
            <a:endParaRPr lang="en-US" altLang="ja-JP" sz="1800" b="1" dirty="0">
              <a:solidFill>
                <a:srgbClr val="00B050"/>
              </a:solidFill>
            </a:endParaRPr>
          </a:p>
          <a:p>
            <a:endParaRPr lang="en-US" altLang="ja-JP" sz="1800" b="1" dirty="0">
              <a:solidFill>
                <a:srgbClr val="00B050"/>
              </a:solidFill>
            </a:endParaRPr>
          </a:p>
          <a:p>
            <a:r>
              <a:rPr lang="ja-JP" altLang="en-US" sz="1800" b="1" dirty="0">
                <a:solidFill>
                  <a:srgbClr val="00B050"/>
                </a:solidFill>
              </a:rPr>
              <a:t>（ウ）協働学習</a:t>
            </a:r>
            <a:endParaRPr lang="en-US" altLang="ja-JP" sz="1800" b="1" dirty="0">
              <a:solidFill>
                <a:srgbClr val="00B050"/>
              </a:solidFill>
            </a:endParaRPr>
          </a:p>
          <a:p>
            <a:endParaRPr lang="en-US" altLang="ja-JP" sz="1800" b="1" dirty="0">
              <a:solidFill>
                <a:srgbClr val="00B050"/>
              </a:solidFill>
            </a:endParaRPr>
          </a:p>
          <a:p>
            <a:endParaRPr lang="en-US" altLang="ja-JP" sz="1800" b="1" dirty="0">
              <a:solidFill>
                <a:srgbClr val="C00000"/>
              </a:solidFill>
            </a:endParaRPr>
          </a:p>
          <a:p>
            <a:r>
              <a:rPr lang="ja-JP" altLang="en-US" sz="1800" b="1" dirty="0">
                <a:solidFill>
                  <a:srgbClr val="C00000"/>
                </a:solidFill>
              </a:rPr>
              <a:t>（エ）全人格的存在へのリス　　</a:t>
            </a:r>
            <a:endParaRPr lang="en-US" altLang="ja-JP" sz="1800" b="1" dirty="0">
              <a:solidFill>
                <a:srgbClr val="C00000"/>
              </a:solidFill>
            </a:endParaRPr>
          </a:p>
          <a:p>
            <a:r>
              <a:rPr lang="ja-JP" altLang="en-US" sz="1800" b="1" dirty="0">
                <a:solidFill>
                  <a:srgbClr val="C00000"/>
                </a:solidFill>
              </a:rPr>
              <a:t>　　　　ペクト</a:t>
            </a:r>
          </a:p>
          <a:p>
            <a:endParaRPr lang="ja-JP" altLang="en-US" dirty="0"/>
          </a:p>
          <a:p>
            <a:endParaRPr kumimoji="1" lang="ja-JP" altLang="en-US" dirty="0"/>
          </a:p>
        </p:txBody>
      </p:sp>
      <p:sp>
        <p:nvSpPr>
          <p:cNvPr id="4" name="コンテンツ プレースホルダー 3">
            <a:extLst>
              <a:ext uri="{FF2B5EF4-FFF2-40B4-BE49-F238E27FC236}">
                <a16:creationId xmlns:a16="http://schemas.microsoft.com/office/drawing/2014/main" id="{E4980863-13DB-B48A-699E-23A25AB095DE}"/>
              </a:ext>
            </a:extLst>
          </p:cNvPr>
          <p:cNvSpPr>
            <a:spLocks noGrp="1"/>
          </p:cNvSpPr>
          <p:nvPr>
            <p:ph idx="10"/>
          </p:nvPr>
        </p:nvSpPr>
        <p:spPr>
          <a:xfrm>
            <a:off x="3238129" y="1222358"/>
            <a:ext cx="5054971" cy="4453015"/>
          </a:xfrm>
          <a:solidFill>
            <a:schemeClr val="bg1"/>
          </a:solidFill>
          <a:ln>
            <a:solidFill>
              <a:srgbClr val="00B050"/>
            </a:solidFill>
          </a:ln>
        </p:spPr>
        <p:txBody>
          <a:bodyPr>
            <a:normAutofit/>
          </a:bodyPr>
          <a:lstStyle/>
          <a:p>
            <a:r>
              <a:rPr kumimoji="1" lang="ja-JP" altLang="en-US" sz="1800" dirty="0">
                <a:solidFill>
                  <a:schemeClr val="accent1">
                    <a:lumMod val="75000"/>
                  </a:schemeClr>
                </a:solidFill>
              </a:rPr>
              <a:t>学習者がより良く生きることに関係有るタスクを授業の頂点に置き、それを達成するために</a:t>
            </a:r>
            <a:r>
              <a:rPr kumimoji="1" lang="en-US" altLang="ja-JP" sz="1800" dirty="0">
                <a:solidFill>
                  <a:schemeClr val="accent1">
                    <a:lumMod val="75000"/>
                  </a:schemeClr>
                </a:solidFill>
              </a:rPr>
              <a:t>creative</a:t>
            </a:r>
            <a:r>
              <a:rPr kumimoji="1" lang="ja-JP" altLang="en-US" sz="1800" dirty="0">
                <a:solidFill>
                  <a:schemeClr val="accent1">
                    <a:lumMod val="75000"/>
                  </a:schemeClr>
                </a:solidFill>
              </a:rPr>
              <a:t>に目標言語でやりとりする授業。（問題解決・調査発表・批判的吟味・討論</a:t>
            </a:r>
            <a:r>
              <a:rPr kumimoji="1" lang="en-US" altLang="ja-JP" sz="1800" dirty="0">
                <a:solidFill>
                  <a:schemeClr val="accent1">
                    <a:lumMod val="75000"/>
                  </a:schemeClr>
                </a:solidFill>
              </a:rPr>
              <a:t>, </a:t>
            </a:r>
            <a:r>
              <a:rPr kumimoji="1" lang="en-US" altLang="ja-JP" sz="1800" dirty="0" err="1">
                <a:solidFill>
                  <a:schemeClr val="accent1">
                    <a:lumMod val="75000"/>
                  </a:schemeClr>
                </a:solidFill>
              </a:rPr>
              <a:t>etc</a:t>
            </a:r>
            <a:r>
              <a:rPr kumimoji="1" lang="en-US" altLang="ja-JP" sz="1800" dirty="0">
                <a:solidFill>
                  <a:schemeClr val="accent1">
                    <a:lumMod val="75000"/>
                  </a:schemeClr>
                </a:solidFill>
              </a:rPr>
              <a:t>)</a:t>
            </a:r>
          </a:p>
          <a:p>
            <a:r>
              <a:rPr kumimoji="1" lang="ja-JP" altLang="en-US" sz="1800" dirty="0">
                <a:solidFill>
                  <a:srgbClr val="FF00FF"/>
                </a:solidFill>
              </a:rPr>
              <a:t>人生を深く味わい、生きる希望を与え心を揺さぶる物語、感動に満ちた文学教材、ステレオタイプ的な思考や通説に対して疑問を投げかける論説文、他の生徒たちが発表した優れた作品を追教材として環流</a:t>
            </a:r>
            <a:endParaRPr kumimoji="1" lang="en-US" altLang="ja-JP" sz="1800" dirty="0">
              <a:solidFill>
                <a:srgbClr val="FF00FF"/>
              </a:solidFill>
            </a:endParaRPr>
          </a:p>
          <a:p>
            <a:r>
              <a:rPr kumimoji="1" lang="ja-JP" altLang="en-US" sz="1800" dirty="0">
                <a:solidFill>
                  <a:srgbClr val="00B050"/>
                </a:solidFill>
              </a:rPr>
              <a:t>ペアワークやグループワーク、インタビューやグループ・プレゼンテーション、タスク活動など、生徒が小集団で任務を分担し、運営する生徒主体の授業</a:t>
            </a:r>
            <a:endParaRPr kumimoji="1" lang="en-US" altLang="ja-JP" sz="1800" dirty="0">
              <a:solidFill>
                <a:srgbClr val="00B050"/>
              </a:solidFill>
            </a:endParaRPr>
          </a:p>
          <a:p>
            <a:endParaRPr kumimoji="1" lang="en-US" altLang="ja-JP" sz="1800" dirty="0">
              <a:solidFill>
                <a:srgbClr val="C00000"/>
              </a:solidFill>
            </a:endParaRPr>
          </a:p>
          <a:p>
            <a:r>
              <a:rPr kumimoji="1" lang="ja-JP" altLang="en-US" sz="1800" dirty="0">
                <a:solidFill>
                  <a:srgbClr val="C00000"/>
                </a:solidFill>
              </a:rPr>
              <a:t>教師が学習者を全人格的存在（認知的・情意的・社会的・自己実現的）として尊び、その発言や発想に傾聴し、尊重する姿勢</a:t>
            </a:r>
          </a:p>
        </p:txBody>
      </p:sp>
      <p:cxnSp>
        <p:nvCxnSpPr>
          <p:cNvPr id="11" name="直線コネクタ 10">
            <a:extLst>
              <a:ext uri="{FF2B5EF4-FFF2-40B4-BE49-F238E27FC236}">
                <a16:creationId xmlns:a16="http://schemas.microsoft.com/office/drawing/2014/main" id="{85C50E0D-7911-0B2A-D99F-6AE76CE9F9A4}"/>
              </a:ext>
            </a:extLst>
          </p:cNvPr>
          <p:cNvCxnSpPr/>
          <p:nvPr/>
        </p:nvCxnSpPr>
        <p:spPr>
          <a:xfrm>
            <a:off x="0" y="4571918"/>
            <a:ext cx="99331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B9EC70D7-77FE-3F7C-E53B-4D08CDC17ED8}"/>
              </a:ext>
            </a:extLst>
          </p:cNvPr>
          <p:cNvCxnSpPr/>
          <p:nvPr/>
        </p:nvCxnSpPr>
        <p:spPr>
          <a:xfrm>
            <a:off x="-126996" y="5399099"/>
            <a:ext cx="993313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3ED11C1D-6611-143B-183D-FED236BC317C}"/>
              </a:ext>
            </a:extLst>
          </p:cNvPr>
          <p:cNvSpPr txBox="1"/>
          <p:nvPr/>
        </p:nvSpPr>
        <p:spPr>
          <a:xfrm>
            <a:off x="-311727" y="754171"/>
            <a:ext cx="184731" cy="369332"/>
          </a:xfrm>
          <a:prstGeom prst="rect">
            <a:avLst/>
          </a:prstGeom>
          <a:noFill/>
        </p:spPr>
        <p:txBody>
          <a:bodyPr wrap="non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02FBB37-6F24-3E0C-562A-2E0FE9E896DA}"/>
              </a:ext>
            </a:extLst>
          </p:cNvPr>
          <p:cNvSpPr txBox="1"/>
          <p:nvPr/>
        </p:nvSpPr>
        <p:spPr>
          <a:xfrm>
            <a:off x="178501" y="822246"/>
            <a:ext cx="3228726" cy="400110"/>
          </a:xfrm>
          <a:prstGeom prst="rect">
            <a:avLst/>
          </a:prstGeom>
          <a:noFill/>
          <a:ln>
            <a:solidFill>
              <a:schemeClr val="tx1"/>
            </a:solidFill>
          </a:ln>
        </p:spPr>
        <p:txBody>
          <a:bodyPr wrap="square" rtlCol="0">
            <a:spAutoFit/>
          </a:bodyPr>
          <a:lstStyle/>
          <a:p>
            <a:r>
              <a:rPr kumimoji="1" lang="en-US" altLang="ja-JP" sz="2000" dirty="0"/>
              <a:t>HLT</a:t>
            </a:r>
            <a:r>
              <a:rPr kumimoji="1" lang="ja-JP" altLang="en-US" sz="2000" dirty="0"/>
              <a:t>のメソッド</a:t>
            </a:r>
          </a:p>
        </p:txBody>
      </p:sp>
      <p:sp>
        <p:nvSpPr>
          <p:cNvPr id="15" name="テキスト ボックス 14">
            <a:extLst>
              <a:ext uri="{FF2B5EF4-FFF2-40B4-BE49-F238E27FC236}">
                <a16:creationId xmlns:a16="http://schemas.microsoft.com/office/drawing/2014/main" id="{94F0E72F-5827-52EE-2DEB-85D871E1A251}"/>
              </a:ext>
            </a:extLst>
          </p:cNvPr>
          <p:cNvSpPr txBox="1"/>
          <p:nvPr/>
        </p:nvSpPr>
        <p:spPr>
          <a:xfrm>
            <a:off x="3238129" y="809354"/>
            <a:ext cx="5260967" cy="369332"/>
          </a:xfrm>
          <a:prstGeom prst="rect">
            <a:avLst/>
          </a:prstGeom>
          <a:noFill/>
          <a:ln>
            <a:solidFill>
              <a:schemeClr val="tx1"/>
            </a:solidFill>
          </a:ln>
        </p:spPr>
        <p:txBody>
          <a:bodyPr wrap="square" rtlCol="0">
            <a:spAutoFit/>
          </a:bodyPr>
          <a:lstStyle/>
          <a:p>
            <a:r>
              <a:rPr kumimoji="1" lang="ja-JP" altLang="en-US" dirty="0"/>
              <a:t>説明</a:t>
            </a:r>
          </a:p>
        </p:txBody>
      </p:sp>
      <p:cxnSp>
        <p:nvCxnSpPr>
          <p:cNvPr id="6" name="直線コネクタ 5">
            <a:extLst>
              <a:ext uri="{FF2B5EF4-FFF2-40B4-BE49-F238E27FC236}">
                <a16:creationId xmlns:a16="http://schemas.microsoft.com/office/drawing/2014/main" id="{93F47AF9-4176-E7B3-8AC7-5E61F498A167}"/>
              </a:ext>
            </a:extLst>
          </p:cNvPr>
          <p:cNvCxnSpPr/>
          <p:nvPr/>
        </p:nvCxnSpPr>
        <p:spPr>
          <a:xfrm>
            <a:off x="445273" y="2297264"/>
            <a:ext cx="848404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AAE0C404-336E-4944-099F-C05D340A55A5}"/>
              </a:ext>
            </a:extLst>
          </p:cNvPr>
          <p:cNvCxnSpPr/>
          <p:nvPr/>
        </p:nvCxnSpPr>
        <p:spPr>
          <a:xfrm>
            <a:off x="445273" y="3429000"/>
            <a:ext cx="848404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4E7967D4-CE83-3B60-3A62-8D482A2D3516}"/>
              </a:ext>
            </a:extLst>
          </p:cNvPr>
          <p:cNvCxnSpPr/>
          <p:nvPr/>
        </p:nvCxnSpPr>
        <p:spPr>
          <a:xfrm>
            <a:off x="343673" y="4362394"/>
            <a:ext cx="848404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吹き出し: 角を丸めた四角形 4">
            <a:extLst>
              <a:ext uri="{FF2B5EF4-FFF2-40B4-BE49-F238E27FC236}">
                <a16:creationId xmlns:a16="http://schemas.microsoft.com/office/drawing/2014/main" id="{154EDD54-5DB9-E93A-712D-F68268809D01}"/>
              </a:ext>
            </a:extLst>
          </p:cNvPr>
          <p:cNvSpPr/>
          <p:nvPr/>
        </p:nvSpPr>
        <p:spPr>
          <a:xfrm>
            <a:off x="8696707" y="1346201"/>
            <a:ext cx="1030794" cy="3016194"/>
          </a:xfrm>
          <a:prstGeom prst="wedgeRoundRectCallout">
            <a:avLst>
              <a:gd name="adj1" fmla="val -107193"/>
              <a:gd name="adj2" fmla="val -212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教師が思想を注入するような余地はどこにもありません</a:t>
            </a:r>
          </a:p>
        </p:txBody>
      </p:sp>
    </p:spTree>
    <p:extLst>
      <p:ext uri="{BB962C8B-B14F-4D97-AF65-F5344CB8AC3E}">
        <p14:creationId xmlns:p14="http://schemas.microsoft.com/office/powerpoint/2010/main" val="151793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A824B43-138E-D627-7796-77A8994D2785}"/>
              </a:ext>
            </a:extLst>
          </p:cNvPr>
          <p:cNvSpPr>
            <a:spLocks noGrp="1"/>
          </p:cNvSpPr>
          <p:nvPr>
            <p:ph idx="1"/>
          </p:nvPr>
        </p:nvSpPr>
        <p:spPr>
          <a:xfrm>
            <a:off x="15866" y="2017468"/>
            <a:ext cx="3992255" cy="3366815"/>
          </a:xfrm>
        </p:spPr>
        <p:txBody>
          <a:bodyPr>
            <a:normAutofit/>
          </a:bodyPr>
          <a:lstStyle/>
          <a:p>
            <a:endParaRPr lang="en-US" altLang="ja-JP" sz="4800" dirty="0"/>
          </a:p>
          <a:p>
            <a:endParaRPr lang="en-US" altLang="ja-JP" sz="4800" dirty="0"/>
          </a:p>
          <a:p>
            <a:endParaRPr lang="en-US" altLang="ja-JP" sz="4800" dirty="0"/>
          </a:p>
          <a:p>
            <a:endParaRPr lang="ja-JP" altLang="en-US" sz="4800" dirty="0"/>
          </a:p>
        </p:txBody>
      </p:sp>
      <p:sp>
        <p:nvSpPr>
          <p:cNvPr id="4" name="テキスト ボックス 3">
            <a:extLst>
              <a:ext uri="{FF2B5EF4-FFF2-40B4-BE49-F238E27FC236}">
                <a16:creationId xmlns:a16="http://schemas.microsoft.com/office/drawing/2014/main" id="{B3F021F7-BAAB-F554-4311-E2BC78569407}"/>
              </a:ext>
            </a:extLst>
          </p:cNvPr>
          <p:cNvSpPr txBox="1"/>
          <p:nvPr/>
        </p:nvSpPr>
        <p:spPr>
          <a:xfrm>
            <a:off x="328721" y="1242336"/>
            <a:ext cx="3366545" cy="2308324"/>
          </a:xfrm>
          <a:prstGeom prst="rect">
            <a:avLst/>
          </a:prstGeom>
          <a:solidFill>
            <a:srgbClr val="FF9900"/>
          </a:solidFill>
        </p:spPr>
        <p:txBody>
          <a:bodyPr wrap="square" rtlCol="0">
            <a:spAutoFit/>
          </a:bodyPr>
          <a:lstStyle/>
          <a:p>
            <a:r>
              <a:rPr kumimoji="1" lang="ja-JP" altLang="en-US" sz="7200" dirty="0"/>
              <a:t>英語力養成</a:t>
            </a:r>
            <a:endParaRPr kumimoji="1" lang="ja-JP" altLang="en-US" sz="1600" dirty="0"/>
          </a:p>
        </p:txBody>
      </p:sp>
      <p:sp>
        <p:nvSpPr>
          <p:cNvPr id="5" name="コンテンツ プレースホルダー 2">
            <a:extLst>
              <a:ext uri="{FF2B5EF4-FFF2-40B4-BE49-F238E27FC236}">
                <a16:creationId xmlns:a16="http://schemas.microsoft.com/office/drawing/2014/main" id="{BFEA5D2F-4B8D-9239-C52B-9D6547635A75}"/>
              </a:ext>
            </a:extLst>
          </p:cNvPr>
          <p:cNvSpPr txBox="1">
            <a:spLocks/>
          </p:cNvSpPr>
          <p:nvPr/>
        </p:nvSpPr>
        <p:spPr>
          <a:xfrm>
            <a:off x="6294411" y="1225803"/>
            <a:ext cx="2501994" cy="2247502"/>
          </a:xfrm>
          <a:prstGeom prst="rect">
            <a:avLst/>
          </a:prstGeom>
          <a:solidFill>
            <a:srgbClr val="00B0F0"/>
          </a:solidFill>
        </p:spPr>
        <p:txBody>
          <a:bodyPr vert="horz" lIns="91440" tIns="45720" rIns="91440" bIns="45720" rtlCol="0">
            <a:normAutofit/>
          </a:bodyPr>
          <a:lstStyle>
            <a:defPPr>
              <a:defRPr lang="ja-JP"/>
            </a:defPPr>
            <a:lvl1pPr marL="0" indent="0" algn="l" defTabSz="914400" rtl="0" eaLnBrk="1" latinLnBrk="0" hangingPunct="1">
              <a:lnSpc>
                <a:spcPct val="90000"/>
              </a:lnSpc>
              <a:spcBef>
                <a:spcPts val="1000"/>
              </a:spcBef>
              <a:buFont typeface="Arial" panose="020B0604020202020204" pitchFamily="34" charset="0"/>
              <a:buNone/>
              <a:defRPr kumimoji="1" lang="ja-JP" sz="2800" kern="120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lang="ja-JP" sz="2400" kern="1200">
                <a:solidFill>
                  <a:schemeClr val="tx1"/>
                </a:solidFill>
                <a:latin typeface="Meiryo UI" panose="020B0604030504040204" pitchFamily="50" charset="-128"/>
                <a:ea typeface="Meiryo UI" panose="020B0604030504040204"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lang="ja-JP" sz="2000" kern="1200">
                <a:solidFill>
                  <a:schemeClr val="tx1"/>
                </a:solidFill>
                <a:latin typeface="Meiryo UI" panose="020B0604030504040204" pitchFamily="50" charset="-128"/>
                <a:ea typeface="Meiryo UI" panose="020B0604030504040204" pitchFamily="50"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lang="ja-JP" sz="1800" kern="1200">
                <a:solidFill>
                  <a:schemeClr val="tx1"/>
                </a:solidFill>
                <a:latin typeface="Meiryo UI" panose="020B0604030504040204" pitchFamily="50" charset="-128"/>
                <a:ea typeface="Meiryo UI"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lang="ja-JP"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9pPr>
          </a:lstStyle>
          <a:p>
            <a:r>
              <a:rPr lang="ja-JP" altLang="en-US" sz="7200" dirty="0"/>
              <a:t>人格形成</a:t>
            </a:r>
          </a:p>
        </p:txBody>
      </p:sp>
      <p:sp>
        <p:nvSpPr>
          <p:cNvPr id="6" name="テキスト ボックス 5">
            <a:extLst>
              <a:ext uri="{FF2B5EF4-FFF2-40B4-BE49-F238E27FC236}">
                <a16:creationId xmlns:a16="http://schemas.microsoft.com/office/drawing/2014/main" id="{946C8623-6BD0-4FEB-3000-B7E07E1F67DD}"/>
              </a:ext>
            </a:extLst>
          </p:cNvPr>
          <p:cNvSpPr txBox="1"/>
          <p:nvPr/>
        </p:nvSpPr>
        <p:spPr>
          <a:xfrm>
            <a:off x="4008121" y="1355748"/>
            <a:ext cx="2286291" cy="1323439"/>
          </a:xfrm>
          <a:prstGeom prst="rect">
            <a:avLst/>
          </a:prstGeom>
          <a:solidFill>
            <a:srgbClr val="FFFF00"/>
          </a:solidFill>
        </p:spPr>
        <p:txBody>
          <a:bodyPr wrap="square" rtlCol="0">
            <a:spAutoFit/>
          </a:bodyPr>
          <a:lstStyle/>
          <a:p>
            <a:r>
              <a:rPr kumimoji="1" lang="en-US" altLang="ja-JP" sz="8000" u="sng" dirty="0"/>
              <a:t>and</a:t>
            </a:r>
            <a:endParaRPr kumimoji="1" lang="ja-JP" altLang="en-US" sz="8000" u="sng" dirty="0"/>
          </a:p>
        </p:txBody>
      </p:sp>
      <p:sp>
        <p:nvSpPr>
          <p:cNvPr id="8" name="テキスト ボックス 7">
            <a:extLst>
              <a:ext uri="{FF2B5EF4-FFF2-40B4-BE49-F238E27FC236}">
                <a16:creationId xmlns:a16="http://schemas.microsoft.com/office/drawing/2014/main" id="{2B65D9BE-B066-0324-164C-1C847E1B3859}"/>
              </a:ext>
            </a:extLst>
          </p:cNvPr>
          <p:cNvSpPr txBox="1"/>
          <p:nvPr/>
        </p:nvSpPr>
        <p:spPr>
          <a:xfrm>
            <a:off x="328720" y="3822198"/>
            <a:ext cx="9865505" cy="2554545"/>
          </a:xfrm>
          <a:prstGeom prst="rect">
            <a:avLst/>
          </a:prstGeom>
          <a:solidFill>
            <a:schemeClr val="accent3">
              <a:lumMod val="40000"/>
              <a:lumOff val="60000"/>
              <a:alpha val="76000"/>
            </a:schemeClr>
          </a:solidFill>
        </p:spPr>
        <p:txBody>
          <a:bodyPr wrap="square" rtlCol="0">
            <a:spAutoFit/>
          </a:bodyPr>
          <a:lstStyle/>
          <a:p>
            <a:r>
              <a:rPr kumimoji="1" lang="ja-JP" altLang="en-US" sz="4000" dirty="0">
                <a:solidFill>
                  <a:srgbClr val="7030A0"/>
                </a:solidFill>
              </a:rPr>
              <a:t>動機づけ（</a:t>
            </a:r>
            <a:r>
              <a:rPr kumimoji="1" lang="en-US" altLang="ja-JP" sz="4000" dirty="0">
                <a:solidFill>
                  <a:srgbClr val="7030A0"/>
                </a:solidFill>
              </a:rPr>
              <a:t>motivation</a:t>
            </a:r>
            <a:r>
              <a:rPr kumimoji="1" lang="ja-JP" altLang="en-US" sz="4000" dirty="0">
                <a:solidFill>
                  <a:srgbClr val="7030A0"/>
                </a:solidFill>
              </a:rPr>
              <a:t>）的にも</a:t>
            </a:r>
            <a:endParaRPr kumimoji="1" lang="en-US" altLang="ja-JP" sz="4000" dirty="0">
              <a:solidFill>
                <a:srgbClr val="7030A0"/>
              </a:solidFill>
            </a:endParaRPr>
          </a:p>
          <a:p>
            <a:r>
              <a:rPr kumimoji="1" lang="ja-JP" altLang="en-US" sz="4000" dirty="0">
                <a:solidFill>
                  <a:srgbClr val="7030A0"/>
                </a:solidFill>
              </a:rPr>
              <a:t>習得（</a:t>
            </a:r>
            <a:r>
              <a:rPr kumimoji="1" lang="en-US" altLang="ja-JP" sz="4000" dirty="0">
                <a:solidFill>
                  <a:srgbClr val="7030A0"/>
                </a:solidFill>
              </a:rPr>
              <a:t>Acquisition</a:t>
            </a:r>
            <a:r>
              <a:rPr kumimoji="1" lang="ja-JP" altLang="en-US" sz="4000" dirty="0">
                <a:solidFill>
                  <a:srgbClr val="7030A0"/>
                </a:solidFill>
              </a:rPr>
              <a:t>）的にも</a:t>
            </a:r>
            <a:endParaRPr kumimoji="1" lang="en-US" altLang="ja-JP" sz="4000" dirty="0">
              <a:solidFill>
                <a:srgbClr val="7030A0"/>
              </a:solidFill>
            </a:endParaRPr>
          </a:p>
          <a:p>
            <a:r>
              <a:rPr kumimoji="1" lang="ja-JP" altLang="en-US" sz="4000" dirty="0">
                <a:solidFill>
                  <a:srgbClr val="7030A0"/>
                </a:solidFill>
              </a:rPr>
              <a:t>この方が学習が楽しく・長続きし・</a:t>
            </a:r>
            <a:endParaRPr kumimoji="1" lang="en-US" altLang="ja-JP" sz="4000" dirty="0">
              <a:solidFill>
                <a:srgbClr val="7030A0"/>
              </a:solidFill>
            </a:endParaRPr>
          </a:p>
          <a:p>
            <a:r>
              <a:rPr kumimoji="1" lang="ja-JP" altLang="en-US" sz="4000" dirty="0">
                <a:solidFill>
                  <a:srgbClr val="7030A0"/>
                </a:solidFill>
              </a:rPr>
              <a:t>成果が上がる</a:t>
            </a:r>
            <a:endParaRPr kumimoji="1" lang="en-US" altLang="ja-JP" sz="4000" dirty="0">
              <a:solidFill>
                <a:srgbClr val="7030A0"/>
              </a:solidFill>
            </a:endParaRPr>
          </a:p>
        </p:txBody>
      </p:sp>
      <p:sp>
        <p:nvSpPr>
          <p:cNvPr id="2" name="テキスト ボックス 1">
            <a:extLst>
              <a:ext uri="{FF2B5EF4-FFF2-40B4-BE49-F238E27FC236}">
                <a16:creationId xmlns:a16="http://schemas.microsoft.com/office/drawing/2014/main" id="{D5297309-1800-BDAC-54AC-EAE4EA5760A8}"/>
              </a:ext>
            </a:extLst>
          </p:cNvPr>
          <p:cNvSpPr txBox="1"/>
          <p:nvPr/>
        </p:nvSpPr>
        <p:spPr>
          <a:xfrm>
            <a:off x="328721" y="378557"/>
            <a:ext cx="9248558" cy="523220"/>
          </a:xfrm>
          <a:prstGeom prst="rect">
            <a:avLst/>
          </a:prstGeom>
          <a:solidFill>
            <a:srgbClr val="FFFF00"/>
          </a:solidFill>
          <a:ln>
            <a:solidFill>
              <a:schemeClr val="tx1"/>
            </a:solidFill>
          </a:ln>
        </p:spPr>
        <p:txBody>
          <a:bodyPr wrap="square" rtlCol="0">
            <a:spAutoFit/>
          </a:bodyPr>
          <a:lstStyle/>
          <a:p>
            <a:r>
              <a:rPr kumimoji="1" lang="ja-JP" altLang="en-US" sz="2800" b="1" dirty="0"/>
              <a:t>疑問２への回答：英語力養成を二の次にしている？</a:t>
            </a:r>
          </a:p>
        </p:txBody>
      </p:sp>
    </p:spTree>
    <p:extLst>
      <p:ext uri="{BB962C8B-B14F-4D97-AF65-F5344CB8AC3E}">
        <p14:creationId xmlns:p14="http://schemas.microsoft.com/office/powerpoint/2010/main" val="200512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380C7C9-4299-8A7B-DF34-ADFE17EF44D5}"/>
              </a:ext>
            </a:extLst>
          </p:cNvPr>
          <p:cNvSpPr>
            <a:spLocks noGrp="1"/>
          </p:cNvSpPr>
          <p:nvPr>
            <p:ph idx="1"/>
          </p:nvPr>
        </p:nvSpPr>
        <p:spPr>
          <a:xfrm>
            <a:off x="481263" y="854242"/>
            <a:ext cx="9083842" cy="5438273"/>
          </a:xfrm>
          <a:solidFill>
            <a:schemeClr val="accent6">
              <a:lumMod val="20000"/>
              <a:lumOff val="80000"/>
            </a:schemeClr>
          </a:solidFill>
        </p:spPr>
        <p:txBody>
          <a:bodyPr>
            <a:normAutofit/>
          </a:bodyPr>
          <a:lstStyle/>
          <a:p>
            <a:pPr marL="285750" indent="-285750">
              <a:buFont typeface="Wingdings" panose="05000000000000000000" pitchFamily="2" charset="2"/>
              <a:buChar char="Ø"/>
            </a:pPr>
            <a:r>
              <a:rPr lang="ja-JP" altLang="ja-JP" sz="2400" kern="100" dirty="0">
                <a:latin typeface="Times New Roman" panose="02020603050405020304" pitchFamily="18" charset="0"/>
                <a:ea typeface="ＭＳ Ｐ明朝" panose="02020600040205080304" pitchFamily="18" charset="-128"/>
              </a:rPr>
              <a:t>むしろ英語の授業は、人間的成長という要素を持つことで、より効果が促進されます。</a:t>
            </a:r>
          </a:p>
          <a:p>
            <a:pPr marL="285750" indent="-285750">
              <a:buFont typeface="Wingdings" panose="05000000000000000000" pitchFamily="2" charset="2"/>
              <a:buChar char="Ø"/>
            </a:pPr>
            <a:r>
              <a:rPr lang="ja-JP" altLang="en-US" sz="2400" kern="100" dirty="0">
                <a:latin typeface="Times New Roman" panose="02020603050405020304" pitchFamily="18" charset="0"/>
                <a:ea typeface="ＭＳ Ｐ明朝" panose="02020600040205080304" pitchFamily="18" charset="-128"/>
              </a:rPr>
              <a:t>単</a:t>
            </a:r>
            <a:r>
              <a:rPr lang="ja-JP" altLang="ja-JP" sz="2400" kern="100" dirty="0">
                <a:latin typeface="Times New Roman" panose="02020603050405020304" pitchFamily="18" charset="0"/>
                <a:ea typeface="ＭＳ Ｐ明朝" panose="02020600040205080304" pitchFamily="18" charset="-128"/>
              </a:rPr>
              <a:t>語・文法・語法・発音・段落構成・スピーチ・プレゼンテーション・ディベート・エッセイライティング技法等々、英語の学習で学ぶことはたくさんあります。</a:t>
            </a:r>
            <a:endParaRPr lang="en-US" altLang="ja-JP" sz="2400" kern="100" dirty="0">
              <a:latin typeface="Times New Roman" panose="02020603050405020304" pitchFamily="18" charset="0"/>
              <a:ea typeface="ＭＳ Ｐ明朝" panose="02020600040205080304" pitchFamily="18" charset="-128"/>
            </a:endParaRPr>
          </a:p>
          <a:p>
            <a:pPr marL="285750" indent="-285750">
              <a:buFont typeface="Wingdings" panose="05000000000000000000" pitchFamily="2" charset="2"/>
              <a:buChar char="Ø"/>
            </a:pPr>
            <a:r>
              <a:rPr lang="ja-JP" altLang="ja-JP" sz="2400" kern="100" dirty="0">
                <a:latin typeface="Times New Roman" panose="02020603050405020304" pitchFamily="18" charset="0"/>
                <a:ea typeface="ＭＳ Ｐ明朝" panose="02020600040205080304" pitchFamily="18" charset="-128"/>
              </a:rPr>
              <a:t>その知識・技術だけをどれほど詰め込んでも、それが英語を味わい、人と関わりながら学ぶ喜びを伴わなければ、英語力は定着しません。</a:t>
            </a:r>
            <a:endParaRPr lang="en-US" altLang="ja-JP" sz="2400" kern="100" dirty="0">
              <a:latin typeface="Times New Roman" panose="02020603050405020304" pitchFamily="18" charset="0"/>
              <a:ea typeface="ＭＳ Ｐ明朝" panose="02020600040205080304" pitchFamily="18" charset="-128"/>
            </a:endParaRPr>
          </a:p>
          <a:p>
            <a:pPr marL="285750" indent="-285750">
              <a:buFont typeface="Wingdings" panose="05000000000000000000" pitchFamily="2" charset="2"/>
              <a:buChar char="Ø"/>
            </a:pPr>
            <a:r>
              <a:rPr lang="ja-JP" altLang="ja-JP" sz="2400" kern="100" dirty="0">
                <a:latin typeface="Times New Roman" panose="02020603050405020304" pitchFamily="18" charset="0"/>
                <a:ea typeface="ＭＳ Ｐ明朝" panose="02020600040205080304" pitchFamily="18" charset="-128"/>
              </a:rPr>
              <a:t>母語と言語的に隔たりが大きい英語を習得するためには、自分で自分の学習を管理する長い持続的な忍耐・努力が必要です。もし学ぶことが大きな意味と楽しさを伴うならば、人はこの忍耐・努力を持続できるでしょう。では、そういう英語を学ぶことの楽しさとは、具体的にどこから得られるのでしょう？</a:t>
            </a:r>
          </a:p>
          <a:p>
            <a:pPr marL="457200" indent="-457200">
              <a:buFont typeface="Wingdings" panose="05000000000000000000" pitchFamily="2" charset="2"/>
              <a:buChar char="Ø"/>
            </a:pPr>
            <a:endParaRPr kumimoji="1" lang="ja-JP" altLang="en-US"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3504198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29C352-5899-42F2-2B62-DA5B1D847876}"/>
              </a:ext>
            </a:extLst>
          </p:cNvPr>
          <p:cNvSpPr>
            <a:spLocks noGrp="1"/>
          </p:cNvSpPr>
          <p:nvPr>
            <p:ph type="title"/>
          </p:nvPr>
        </p:nvSpPr>
        <p:spPr>
          <a:xfrm>
            <a:off x="481263" y="152401"/>
            <a:ext cx="9361329" cy="1193293"/>
          </a:xfrm>
          <a:solidFill>
            <a:srgbClr val="FFFF00"/>
          </a:solidFill>
          <a:ln>
            <a:solidFill>
              <a:schemeClr val="tx1"/>
            </a:solidFill>
          </a:ln>
        </p:spPr>
        <p:txBody>
          <a:bodyPr>
            <a:normAutofit fontScale="90000"/>
          </a:bodyPr>
          <a:lstStyle/>
          <a:p>
            <a:r>
              <a:rPr lang="en-US" altLang="ja-JP" dirty="0"/>
              <a:t>[</a:t>
            </a:r>
            <a:r>
              <a:rPr lang="ja-JP" altLang="en-US" dirty="0"/>
              <a:t>人格形成</a:t>
            </a:r>
            <a:r>
              <a:rPr lang="en-US" altLang="ja-JP" dirty="0"/>
              <a:t>]</a:t>
            </a:r>
            <a:r>
              <a:rPr lang="ja-JP" altLang="en-US" dirty="0"/>
              <a:t>を見失った</a:t>
            </a:r>
            <a:r>
              <a:rPr kumimoji="1" lang="ja-JP" altLang="en-US" dirty="0"/>
              <a:t>英語力養成授業で起きていること</a:t>
            </a:r>
          </a:p>
        </p:txBody>
      </p:sp>
      <p:sp>
        <p:nvSpPr>
          <p:cNvPr id="3" name="コンテンツ プレースホルダー 2">
            <a:extLst>
              <a:ext uri="{FF2B5EF4-FFF2-40B4-BE49-F238E27FC236}">
                <a16:creationId xmlns:a16="http://schemas.microsoft.com/office/drawing/2014/main" id="{E989B9D3-FFD5-E70A-A12C-ECDF77454EA7}"/>
              </a:ext>
            </a:extLst>
          </p:cNvPr>
          <p:cNvSpPr>
            <a:spLocks noGrp="1"/>
          </p:cNvSpPr>
          <p:nvPr>
            <p:ph idx="1"/>
          </p:nvPr>
        </p:nvSpPr>
        <p:spPr>
          <a:xfrm>
            <a:off x="397041" y="1578431"/>
            <a:ext cx="8940805" cy="4430484"/>
          </a:xfrm>
          <a:solidFill>
            <a:schemeClr val="accent6">
              <a:lumMod val="20000"/>
              <a:lumOff val="80000"/>
            </a:schemeClr>
          </a:solidFill>
        </p:spPr>
        <p:txBody>
          <a:bodyPr>
            <a:normAutofit fontScale="25000" lnSpcReduction="20000"/>
          </a:bodyPr>
          <a:lstStyle/>
          <a:p>
            <a:r>
              <a:rPr lang="ja-JP" altLang="en-US" sz="8000" b="1" dirty="0">
                <a:solidFill>
                  <a:schemeClr val="accent1"/>
                </a:solidFill>
                <a:ea typeface="ＭＳ Ｐ明朝" panose="02020600040205080304" pitchFamily="18" charset="-128"/>
                <a:cs typeface="Times New Roman" panose="02020603050405020304" pitchFamily="18" charset="0"/>
              </a:rPr>
              <a:t>中学～高校で</a:t>
            </a:r>
            <a:r>
              <a:rPr lang="ja-JP" altLang="ja-JP" sz="8000" b="1" dirty="0">
                <a:solidFill>
                  <a:schemeClr val="accent1"/>
                </a:solidFill>
                <a:ea typeface="ＭＳ Ｐ明朝" panose="02020600040205080304" pitchFamily="18" charset="-128"/>
                <a:cs typeface="Times New Roman" panose="02020603050405020304" pitchFamily="18" charset="0"/>
              </a:rPr>
              <a:t>英語</a:t>
            </a:r>
            <a:r>
              <a:rPr lang="ja-JP" altLang="en-US" sz="8000" b="1" dirty="0">
                <a:solidFill>
                  <a:schemeClr val="accent1"/>
                </a:solidFill>
                <a:ea typeface="ＭＳ Ｐ明朝" panose="02020600040205080304" pitchFamily="18" charset="-128"/>
                <a:cs typeface="Times New Roman" panose="02020603050405020304" pitchFamily="18" charset="0"/>
              </a:rPr>
              <a:t>授業だけで</a:t>
            </a:r>
            <a:r>
              <a:rPr lang="en-US" altLang="ja-JP" sz="8000" b="1" dirty="0">
                <a:solidFill>
                  <a:schemeClr val="accent1"/>
                </a:solidFill>
                <a:ea typeface="ＭＳ Ｐ明朝" panose="02020600040205080304" pitchFamily="18" charset="-128"/>
                <a:cs typeface="Times New Roman" panose="02020603050405020304" pitchFamily="18" charset="0"/>
              </a:rPr>
              <a:t>860</a:t>
            </a:r>
            <a:r>
              <a:rPr lang="ja-JP" altLang="en-US" sz="8000" b="1" dirty="0">
                <a:solidFill>
                  <a:schemeClr val="accent1"/>
                </a:solidFill>
                <a:ea typeface="ＭＳ Ｐ明朝" panose="02020600040205080304" pitchFamily="18" charset="-128"/>
                <a:cs typeface="Times New Roman" panose="02020603050405020304" pitchFamily="18" charset="0"/>
              </a:rPr>
              <a:t>時間</a:t>
            </a:r>
            <a:endParaRPr lang="en-US" altLang="ja-JP" sz="8000" b="1" dirty="0">
              <a:solidFill>
                <a:schemeClr val="accent1"/>
              </a:solidFill>
              <a:ea typeface="ＭＳ Ｐ明朝" panose="02020600040205080304" pitchFamily="18" charset="-128"/>
              <a:cs typeface="Times New Roman" panose="02020603050405020304" pitchFamily="18" charset="0"/>
            </a:endParaRPr>
          </a:p>
          <a:p>
            <a:pPr marL="457200" indent="-457200">
              <a:buFont typeface="Wingdings" panose="05000000000000000000" pitchFamily="2" charset="2"/>
              <a:buChar char="l"/>
            </a:pPr>
            <a:r>
              <a:rPr lang="ja-JP" altLang="en-US" sz="6400" dirty="0">
                <a:solidFill>
                  <a:srgbClr val="000000"/>
                </a:solidFill>
                <a:ea typeface="ＭＳ Ｐ明朝" panose="02020600040205080304" pitchFamily="18" charset="-128"/>
                <a:cs typeface="Times New Roman" panose="02020603050405020304" pitchFamily="18" charset="0"/>
              </a:rPr>
              <a:t>　</a:t>
            </a:r>
            <a:r>
              <a:rPr lang="ja-JP" altLang="en-US" sz="9600" dirty="0">
                <a:solidFill>
                  <a:srgbClr val="000000"/>
                </a:solidFill>
                <a:ea typeface="ＭＳ Ｐ明朝" panose="02020600040205080304" pitchFamily="18" charset="-128"/>
                <a:cs typeface="Times New Roman" panose="02020603050405020304" pitchFamily="18" charset="0"/>
              </a:rPr>
              <a:t>　</a:t>
            </a:r>
            <a:r>
              <a:rPr lang="ja-JP" altLang="en-US" sz="8000" dirty="0">
                <a:solidFill>
                  <a:srgbClr val="000000"/>
                </a:solidFill>
                <a:ea typeface="ＭＳ Ｐ明朝" panose="02020600040205080304" pitchFamily="18" charset="-128"/>
                <a:cs typeface="Times New Roman" panose="02020603050405020304" pitchFamily="18" charset="0"/>
              </a:rPr>
              <a:t>中学校で授業に</a:t>
            </a:r>
            <a:r>
              <a:rPr lang="ja-JP" altLang="ja-JP" sz="8000" dirty="0">
                <a:solidFill>
                  <a:srgbClr val="000000"/>
                </a:solidFill>
                <a:ea typeface="ＭＳ Ｐ明朝" panose="02020600040205080304" pitchFamily="18" charset="-128"/>
                <a:cs typeface="Times New Roman" panose="02020603050405020304" pitchFamily="18" charset="0"/>
              </a:rPr>
              <a:t>約</a:t>
            </a:r>
            <a:r>
              <a:rPr lang="en-US" altLang="ja-JP" sz="8000" dirty="0">
                <a:solidFill>
                  <a:srgbClr val="000000"/>
                </a:solidFill>
                <a:ea typeface="ＭＳ Ｐ明朝" panose="02020600040205080304" pitchFamily="18" charset="-128"/>
                <a:cs typeface="Times New Roman" panose="02020603050405020304" pitchFamily="18" charset="0"/>
              </a:rPr>
              <a:t>350</a:t>
            </a:r>
            <a:r>
              <a:rPr lang="ja-JP" altLang="ja-JP" sz="8000" dirty="0">
                <a:solidFill>
                  <a:srgbClr val="000000"/>
                </a:solidFill>
                <a:ea typeface="ＭＳ Ｐ明朝" panose="02020600040205080304" pitchFamily="18" charset="-128"/>
                <a:cs typeface="Times New Roman" panose="02020603050405020304" pitchFamily="18" charset="0"/>
              </a:rPr>
              <a:t>時間、</a:t>
            </a:r>
            <a:endParaRPr lang="en-US" altLang="ja-JP" sz="8000" dirty="0">
              <a:solidFill>
                <a:srgbClr val="000000"/>
              </a:solidFill>
              <a:ea typeface="ＭＳ Ｐ明朝" panose="02020600040205080304" pitchFamily="18" charset="-128"/>
              <a:cs typeface="Times New Roman" panose="02020603050405020304" pitchFamily="18" charset="0"/>
            </a:endParaRPr>
          </a:p>
          <a:p>
            <a:pPr marL="685800" indent="-685800">
              <a:buFont typeface="Wingdings" panose="05000000000000000000" pitchFamily="2" charset="2"/>
              <a:buChar char="l"/>
            </a:pPr>
            <a:r>
              <a:rPr lang="ja-JP" altLang="en-US" sz="7200" dirty="0">
                <a:solidFill>
                  <a:srgbClr val="000000"/>
                </a:solidFill>
                <a:ea typeface="ＭＳ Ｐ明朝" panose="02020600040205080304" pitchFamily="18" charset="-128"/>
                <a:cs typeface="Times New Roman" panose="02020603050405020304" pitchFamily="18" charset="0"/>
              </a:rPr>
              <a:t>　　高校（</a:t>
            </a:r>
            <a:r>
              <a:rPr lang="ja-JP" altLang="ja-JP" sz="7200" dirty="0">
                <a:solidFill>
                  <a:srgbClr val="000000"/>
                </a:solidFill>
                <a:ea typeface="ＭＳ Ｐ明朝" panose="02020600040205080304" pitchFamily="18" charset="-128"/>
                <a:cs typeface="Times New Roman" panose="02020603050405020304" pitchFamily="18" charset="0"/>
              </a:rPr>
              <a:t>全日制普通科文系</a:t>
            </a:r>
            <a:r>
              <a:rPr lang="ja-JP" altLang="en-US" sz="7200" dirty="0">
                <a:solidFill>
                  <a:srgbClr val="000000"/>
                </a:solidFill>
                <a:ea typeface="ＭＳ Ｐ明朝" panose="02020600040205080304" pitchFamily="18" charset="-128"/>
                <a:cs typeface="Times New Roman" panose="02020603050405020304" pitchFamily="18" charset="0"/>
              </a:rPr>
              <a:t>）で授業に</a:t>
            </a:r>
            <a:r>
              <a:rPr lang="ja-JP" altLang="ja-JP" sz="7200" dirty="0">
                <a:solidFill>
                  <a:srgbClr val="000000"/>
                </a:solidFill>
                <a:ea typeface="ＭＳ Ｐ明朝" panose="02020600040205080304" pitchFamily="18" charset="-128"/>
                <a:cs typeface="Times New Roman" panose="02020603050405020304" pitchFamily="18" charset="0"/>
              </a:rPr>
              <a:t>約</a:t>
            </a:r>
            <a:r>
              <a:rPr lang="en-US" altLang="ja-JP" sz="7200" dirty="0">
                <a:solidFill>
                  <a:srgbClr val="000000"/>
                </a:solidFill>
                <a:ea typeface="ＭＳ Ｐ明朝" panose="02020600040205080304" pitchFamily="18" charset="-128"/>
                <a:cs typeface="Times New Roman" panose="02020603050405020304" pitchFamily="18" charset="0"/>
              </a:rPr>
              <a:t>510</a:t>
            </a:r>
            <a:r>
              <a:rPr lang="ja-JP" altLang="ja-JP" sz="7200" dirty="0">
                <a:solidFill>
                  <a:srgbClr val="000000"/>
                </a:solidFill>
                <a:ea typeface="ＭＳ Ｐ明朝" panose="02020600040205080304" pitchFamily="18" charset="-128"/>
                <a:cs typeface="Times New Roman" panose="02020603050405020304" pitchFamily="18" charset="0"/>
              </a:rPr>
              <a:t>時間。</a:t>
            </a:r>
            <a:endParaRPr lang="en-US" altLang="ja-JP" sz="7200" dirty="0">
              <a:solidFill>
                <a:srgbClr val="000000"/>
              </a:solidFill>
              <a:ea typeface="ＭＳ Ｐ明朝" panose="02020600040205080304" pitchFamily="18" charset="-128"/>
              <a:cs typeface="Times New Roman" panose="02020603050405020304" pitchFamily="18" charset="0"/>
            </a:endParaRPr>
          </a:p>
          <a:p>
            <a:pPr marL="685800" indent="-685800">
              <a:buFont typeface="Wingdings" panose="05000000000000000000" pitchFamily="2" charset="2"/>
              <a:buChar char="l"/>
            </a:pPr>
            <a:r>
              <a:rPr lang="ja-JP" altLang="en-US" sz="7200" dirty="0">
                <a:solidFill>
                  <a:srgbClr val="000000"/>
                </a:solidFill>
                <a:ea typeface="ＭＳ Ｐ明朝" panose="02020600040205080304" pitchFamily="18" charset="-128"/>
                <a:cs typeface="Times New Roman" panose="02020603050405020304" pitchFamily="18" charset="0"/>
              </a:rPr>
              <a:t>　　更</a:t>
            </a:r>
            <a:r>
              <a:rPr lang="ja-JP" altLang="ja-JP" sz="7200" dirty="0">
                <a:solidFill>
                  <a:srgbClr val="000000"/>
                </a:solidFill>
                <a:ea typeface="ＭＳ Ｐ明朝" panose="02020600040205080304" pitchFamily="18" charset="-128"/>
                <a:cs typeface="Times New Roman" panose="02020603050405020304" pitchFamily="18" charset="0"/>
              </a:rPr>
              <a:t>に、</a:t>
            </a:r>
            <a:r>
              <a:rPr lang="ja-JP" altLang="en-US" sz="7200" dirty="0">
                <a:solidFill>
                  <a:srgbClr val="000000"/>
                </a:solidFill>
                <a:ea typeface="ＭＳ Ｐ明朝" panose="02020600040205080304" pitchFamily="18" charset="-128"/>
                <a:cs typeface="Times New Roman" panose="02020603050405020304" pitchFamily="18" charset="0"/>
              </a:rPr>
              <a:t>補習授業・</a:t>
            </a:r>
            <a:r>
              <a:rPr lang="ja-JP" altLang="ja-JP" sz="7200" dirty="0">
                <a:solidFill>
                  <a:srgbClr val="000000"/>
                </a:solidFill>
                <a:ea typeface="ＭＳ Ｐ明朝" panose="02020600040205080304" pitchFamily="18" charset="-128"/>
                <a:cs typeface="Times New Roman" panose="02020603050405020304" pitchFamily="18" charset="0"/>
              </a:rPr>
              <a:t>宿題</a:t>
            </a:r>
            <a:r>
              <a:rPr lang="ja-JP" altLang="en-US" sz="7200" dirty="0">
                <a:solidFill>
                  <a:srgbClr val="000000"/>
                </a:solidFill>
                <a:ea typeface="ＭＳ Ｐ明朝" panose="02020600040205080304" pitchFamily="18" charset="-128"/>
                <a:cs typeface="Times New Roman" panose="02020603050405020304" pitchFamily="18" charset="0"/>
              </a:rPr>
              <a:t>・</a:t>
            </a:r>
            <a:r>
              <a:rPr lang="ja-JP" altLang="ja-JP" sz="7200" dirty="0">
                <a:solidFill>
                  <a:srgbClr val="000000"/>
                </a:solidFill>
                <a:ea typeface="ＭＳ Ｐ明朝" panose="02020600040205080304" pitchFamily="18" charset="-128"/>
                <a:cs typeface="Times New Roman" panose="02020603050405020304" pitchFamily="18" charset="0"/>
              </a:rPr>
              <a:t>予習・</a:t>
            </a:r>
            <a:r>
              <a:rPr lang="ja-JP" altLang="ja-JP" sz="7200" dirty="0">
                <a:ea typeface="ＭＳ Ｐ明朝" panose="02020600040205080304" pitchFamily="18" charset="-128"/>
                <a:cs typeface="Times New Roman" panose="02020603050405020304" pitchFamily="18" charset="0"/>
              </a:rPr>
              <a:t>復習</a:t>
            </a:r>
            <a:r>
              <a:rPr lang="ja-JP" altLang="en-US" sz="7200" dirty="0">
                <a:ea typeface="ＭＳ Ｐ明朝" panose="02020600040205080304" pitchFamily="18" charset="-128"/>
                <a:cs typeface="Times New Roman" panose="02020603050405020304" pitchFamily="18" charset="0"/>
              </a:rPr>
              <a:t>・</a:t>
            </a:r>
            <a:r>
              <a:rPr lang="ja-JP" altLang="ja-JP" sz="7200" dirty="0">
                <a:ea typeface="ＭＳ Ｐ明朝" panose="02020600040205080304" pitchFamily="18" charset="-128"/>
                <a:cs typeface="Times New Roman" panose="02020603050405020304" pitchFamily="18" charset="0"/>
              </a:rPr>
              <a:t>塾通い</a:t>
            </a:r>
            <a:r>
              <a:rPr lang="ja-JP" altLang="en-US" sz="7200" dirty="0">
                <a:ea typeface="ＭＳ Ｐ明朝" panose="02020600040205080304" pitchFamily="18" charset="-128"/>
                <a:cs typeface="Times New Roman" panose="02020603050405020304" pitchFamily="18" charset="0"/>
              </a:rPr>
              <a:t>・模試・受験勉強</a:t>
            </a:r>
            <a:endParaRPr lang="en-US" altLang="ja-JP" sz="7200" dirty="0">
              <a:ea typeface="ＭＳ Ｐ明朝" panose="02020600040205080304" pitchFamily="18" charset="-128"/>
              <a:cs typeface="Times New Roman" panose="02020603050405020304" pitchFamily="18" charset="0"/>
            </a:endParaRPr>
          </a:p>
          <a:p>
            <a:endParaRPr lang="en-US" altLang="ja-JP" dirty="0">
              <a:effectLst/>
              <a:ea typeface="ＭＳ Ｐ明朝" panose="02020600040205080304" pitchFamily="18" charset="-128"/>
              <a:cs typeface="Times New Roman" panose="02020603050405020304" pitchFamily="18" charset="0"/>
            </a:endParaRPr>
          </a:p>
          <a:p>
            <a:pPr>
              <a:lnSpc>
                <a:spcPct val="120000"/>
              </a:lnSpc>
            </a:pPr>
            <a:endParaRPr lang="en-US" altLang="ja-JP" sz="5600" b="1" dirty="0">
              <a:solidFill>
                <a:srgbClr val="0070C0"/>
              </a:solidFill>
              <a:ea typeface="ＭＳ Ｐ明朝" panose="02020600040205080304" pitchFamily="18" charset="-128"/>
              <a:cs typeface="Times New Roman" panose="02020603050405020304" pitchFamily="18" charset="0"/>
            </a:endParaRPr>
          </a:p>
          <a:p>
            <a:pPr>
              <a:lnSpc>
                <a:spcPct val="120000"/>
              </a:lnSpc>
            </a:pPr>
            <a:r>
              <a:rPr lang="ja-JP" altLang="ja-JP" sz="8000" b="1" dirty="0">
                <a:solidFill>
                  <a:srgbClr val="0070C0"/>
                </a:solidFill>
                <a:ea typeface="ＭＳ Ｐ明朝" panose="02020600040205080304" pitchFamily="18" charset="-128"/>
                <a:cs typeface="Times New Roman" panose="02020603050405020304" pitchFamily="18" charset="0"/>
              </a:rPr>
              <a:t>１</a:t>
            </a:r>
            <a:r>
              <a:rPr lang="en-US" altLang="ja-JP" sz="8000" b="1" dirty="0">
                <a:solidFill>
                  <a:srgbClr val="0070C0"/>
                </a:solidFill>
                <a:ea typeface="ＭＳ Ｐ明朝" panose="02020600040205080304" pitchFamily="18" charset="-128"/>
                <a:cs typeface="Times New Roman" panose="02020603050405020304" pitchFamily="18" charset="0"/>
              </a:rPr>
              <a:t>3</a:t>
            </a:r>
            <a:r>
              <a:rPr lang="ja-JP" altLang="ja-JP" sz="8000" b="1" dirty="0">
                <a:solidFill>
                  <a:srgbClr val="0070C0"/>
                </a:solidFill>
                <a:ea typeface="ＭＳ Ｐ明朝" panose="02020600040205080304" pitchFamily="18" charset="-128"/>
                <a:cs typeface="Times New Roman" panose="02020603050405020304" pitchFamily="18" charset="0"/>
              </a:rPr>
              <a:t>歳～１８歳は</a:t>
            </a:r>
            <a:r>
              <a:rPr lang="ja-JP" altLang="en-US" sz="8000" b="1" dirty="0">
                <a:solidFill>
                  <a:srgbClr val="0070C0"/>
                </a:solidFill>
                <a:ea typeface="ＭＳ Ｐ明朝" panose="02020600040205080304" pitchFamily="18" charset="-128"/>
                <a:cs typeface="Times New Roman" panose="02020603050405020304" pitchFamily="18" charset="0"/>
              </a:rPr>
              <a:t>人生</a:t>
            </a:r>
            <a:r>
              <a:rPr lang="ja-JP" altLang="ja-JP" sz="8000" b="1" dirty="0">
                <a:solidFill>
                  <a:srgbClr val="0070C0"/>
                </a:solidFill>
                <a:ea typeface="ＭＳ Ｐ明朝" panose="02020600040205080304" pitchFamily="18" charset="-128"/>
                <a:cs typeface="Times New Roman" panose="02020603050405020304" pitchFamily="18" charset="0"/>
              </a:rPr>
              <a:t>で最も知</a:t>
            </a:r>
            <a:r>
              <a:rPr lang="ja-JP" altLang="en-US" sz="8000" b="1" dirty="0">
                <a:solidFill>
                  <a:srgbClr val="0070C0"/>
                </a:solidFill>
                <a:ea typeface="ＭＳ Ｐ明朝" panose="02020600040205080304" pitchFamily="18" charset="-128"/>
                <a:cs typeface="Times New Roman" panose="02020603050405020304" pitchFamily="18" charset="0"/>
              </a:rPr>
              <a:t>力</a:t>
            </a:r>
            <a:r>
              <a:rPr lang="ja-JP" altLang="ja-JP" sz="8000" b="1" dirty="0">
                <a:solidFill>
                  <a:srgbClr val="0070C0"/>
                </a:solidFill>
                <a:ea typeface="ＭＳ Ｐ明朝" panose="02020600040205080304" pitchFamily="18" charset="-128"/>
                <a:cs typeface="Times New Roman" panose="02020603050405020304" pitchFamily="18" charset="0"/>
              </a:rPr>
              <a:t>が発達し、情緒が豊かな時期</a:t>
            </a:r>
            <a:r>
              <a:rPr lang="ja-JP" altLang="en-US" sz="8000" b="1" dirty="0">
                <a:solidFill>
                  <a:srgbClr val="0070C0"/>
                </a:solidFill>
                <a:ea typeface="ＭＳ Ｐ明朝" panose="02020600040205080304" pitchFamily="18" charset="-128"/>
                <a:cs typeface="Times New Roman" panose="02020603050405020304" pitchFamily="18" charset="0"/>
              </a:rPr>
              <a:t>。（ノーベル賞受賞者はこの次期に基本的着想を得ている。）</a:t>
            </a:r>
            <a:endParaRPr lang="en-US" altLang="ja-JP" sz="8000" b="1" dirty="0">
              <a:solidFill>
                <a:srgbClr val="0070C0"/>
              </a:solidFill>
              <a:ea typeface="ＭＳ Ｐ明朝" panose="02020600040205080304" pitchFamily="18" charset="-128"/>
              <a:cs typeface="Times New Roman" panose="02020603050405020304" pitchFamily="18" charset="0"/>
            </a:endParaRPr>
          </a:p>
          <a:p>
            <a:pPr>
              <a:lnSpc>
                <a:spcPct val="120000"/>
              </a:lnSpc>
            </a:pPr>
            <a:r>
              <a:rPr lang="ja-JP" altLang="en-US" sz="7200" b="1" dirty="0">
                <a:ea typeface="ＭＳ Ｐ明朝" panose="02020600040205080304" pitchFamily="18" charset="-128"/>
                <a:cs typeface="Times New Roman" panose="02020603050405020304" pitchFamily="18" charset="0"/>
              </a:rPr>
              <a:t>　　・</a:t>
            </a:r>
            <a:r>
              <a:rPr lang="ja-JP" altLang="ja-JP" sz="7200" b="1" dirty="0">
                <a:ea typeface="ＭＳ Ｐ明朝" panose="02020600040205080304" pitchFamily="18" charset="-128"/>
                <a:cs typeface="Times New Roman" panose="02020603050405020304" pitchFamily="18" charset="0"/>
              </a:rPr>
              <a:t>その時期に</a:t>
            </a:r>
            <a:r>
              <a:rPr lang="ja-JP" altLang="en-US" sz="7200" b="1" dirty="0">
                <a:ea typeface="ＭＳ Ｐ明朝" panose="02020600040205080304" pitchFamily="18" charset="-128"/>
                <a:cs typeface="Times New Roman" panose="02020603050405020304" pitchFamily="18" charset="0"/>
              </a:rPr>
              <a:t>、他の文化的・創造的・批判的・生活的・芸術的・身体的・社会的活動を後回しにし</a:t>
            </a:r>
            <a:endParaRPr lang="en-US" altLang="ja-JP" sz="7200" b="1" dirty="0">
              <a:ea typeface="ＭＳ Ｐ明朝" panose="02020600040205080304" pitchFamily="18" charset="-128"/>
              <a:cs typeface="Times New Roman" panose="02020603050405020304" pitchFamily="18" charset="0"/>
            </a:endParaRPr>
          </a:p>
          <a:p>
            <a:pPr>
              <a:lnSpc>
                <a:spcPct val="120000"/>
              </a:lnSpc>
            </a:pPr>
            <a:r>
              <a:rPr lang="ja-JP" altLang="en-US" sz="7200" b="1" dirty="0">
                <a:ea typeface="ＭＳ Ｐ明朝" panose="02020600040205080304" pitchFamily="18" charset="-128"/>
                <a:cs typeface="Times New Roman" panose="02020603050405020304" pitchFamily="18" charset="0"/>
              </a:rPr>
              <a:t>　　　　　　・膨大な</a:t>
            </a:r>
            <a:r>
              <a:rPr lang="ja-JP" altLang="ja-JP" sz="7200" b="1" dirty="0">
                <a:ea typeface="ＭＳ Ｐ明朝" panose="02020600040205080304" pitchFamily="18" charset="-128"/>
                <a:cs typeface="Times New Roman" panose="02020603050405020304" pitchFamily="18" charset="0"/>
              </a:rPr>
              <a:t>時間をかけて</a:t>
            </a:r>
            <a:endParaRPr lang="en-US" altLang="ja-JP" sz="7200" b="1" dirty="0">
              <a:ea typeface="ＭＳ Ｐ明朝" panose="02020600040205080304" pitchFamily="18" charset="-128"/>
              <a:cs typeface="Times New Roman" panose="02020603050405020304" pitchFamily="18" charset="0"/>
            </a:endParaRPr>
          </a:p>
          <a:p>
            <a:pPr>
              <a:lnSpc>
                <a:spcPct val="120000"/>
              </a:lnSpc>
            </a:pPr>
            <a:r>
              <a:rPr lang="ja-JP" altLang="en-US" sz="7200" b="1" dirty="0">
                <a:ea typeface="ＭＳ Ｐ明朝" panose="02020600040205080304" pitchFamily="18" charset="-128"/>
                <a:cs typeface="Times New Roman" panose="02020603050405020304" pitchFamily="18" charset="0"/>
              </a:rPr>
              <a:t>　　　　　　　　　・</a:t>
            </a:r>
            <a:r>
              <a:rPr lang="ja-JP" altLang="ja-JP" sz="7200" b="1" dirty="0">
                <a:ea typeface="ＭＳ Ｐ明朝" panose="02020600040205080304" pitchFamily="18" charset="-128"/>
                <a:cs typeface="Times New Roman" panose="02020603050405020304" pitchFamily="18" charset="0"/>
              </a:rPr>
              <a:t>人間的成長と</a:t>
            </a:r>
            <a:r>
              <a:rPr lang="ja-JP" altLang="en-US" sz="7200" b="1" dirty="0">
                <a:ea typeface="ＭＳ Ｐ明朝" panose="02020600040205080304" pitchFamily="18" charset="-128"/>
                <a:cs typeface="Times New Roman" panose="02020603050405020304" pitchFamily="18" charset="0"/>
              </a:rPr>
              <a:t>関連づけを欠いた</a:t>
            </a:r>
            <a:endParaRPr lang="en-US" altLang="ja-JP" sz="7200" b="1" dirty="0">
              <a:ea typeface="ＭＳ Ｐ明朝" panose="02020600040205080304" pitchFamily="18" charset="-128"/>
              <a:cs typeface="Times New Roman" panose="02020603050405020304" pitchFamily="18" charset="0"/>
            </a:endParaRPr>
          </a:p>
          <a:p>
            <a:pPr>
              <a:lnSpc>
                <a:spcPct val="120000"/>
              </a:lnSpc>
            </a:pPr>
            <a:r>
              <a:rPr lang="ja-JP" altLang="en-US" sz="7200" b="1" dirty="0">
                <a:ea typeface="ＭＳ Ｐ明朝" panose="02020600040205080304" pitchFamily="18" charset="-128"/>
                <a:cs typeface="Times New Roman" panose="02020603050405020304" pitchFamily="18" charset="0"/>
              </a:rPr>
              <a:t>　　　　　　　　　　　　・　英語学習に駆り立て続けて、この国は大丈夫か</a:t>
            </a:r>
            <a:r>
              <a:rPr lang="ja-JP" altLang="ja-JP" sz="7200" b="1" dirty="0">
                <a:ea typeface="ＭＳ Ｐ明朝" panose="02020600040205080304" pitchFamily="18" charset="-128"/>
                <a:cs typeface="Times New Roman" panose="02020603050405020304" pitchFamily="18" charset="0"/>
              </a:rPr>
              <a:t>？</a:t>
            </a:r>
            <a:endParaRPr lang="en-US" altLang="ja-JP" sz="7200" b="1" dirty="0">
              <a:ea typeface="ＭＳ Ｐ明朝" panose="02020600040205080304" pitchFamily="18" charset="-128"/>
              <a:cs typeface="Times New Roman" panose="02020603050405020304" pitchFamily="18" charset="0"/>
            </a:endParaRPr>
          </a:p>
          <a:p>
            <a:pPr>
              <a:lnSpc>
                <a:spcPct val="120000"/>
              </a:lnSpc>
            </a:pPr>
            <a:r>
              <a:rPr lang="ja-JP" altLang="en-US" sz="9600" b="1" dirty="0"/>
              <a:t>　</a:t>
            </a:r>
            <a:r>
              <a:rPr lang="ja-JP" altLang="en-US" sz="9600" b="1" dirty="0">
                <a:solidFill>
                  <a:srgbClr val="0070C0"/>
                </a:solidFill>
              </a:rPr>
              <a:t>　</a:t>
            </a:r>
            <a:r>
              <a:rPr lang="ja-JP" altLang="en-US" sz="6200" dirty="0">
                <a:solidFill>
                  <a:srgbClr val="0070C0"/>
                </a:solidFill>
              </a:rPr>
              <a:t>→</a:t>
            </a:r>
            <a:endParaRPr lang="en-US" altLang="ja-JP" sz="9600" dirty="0">
              <a:solidFill>
                <a:srgbClr val="0070C0"/>
              </a:solidFill>
            </a:endParaRPr>
          </a:p>
          <a:p>
            <a:pPr marL="457200" indent="-457200">
              <a:buFont typeface="Wingdings" panose="05000000000000000000" pitchFamily="2" charset="2"/>
              <a:buChar char="p"/>
            </a:pPr>
            <a:endParaRPr lang="en-US" altLang="ja-JP" kern="100" dirty="0">
              <a:solidFill>
                <a:srgbClr val="000000"/>
              </a:solidFill>
              <a:latin typeface="Times New Roman" panose="02020603050405020304" pitchFamily="18" charset="0"/>
              <a:ea typeface="ＭＳ Ｐ明朝" panose="02020600040205080304" pitchFamily="18" charset="-128"/>
            </a:endParaRPr>
          </a:p>
          <a:p>
            <a:endParaRPr kumimoji="1" lang="ja-JP" altLang="en-US" dirty="0"/>
          </a:p>
        </p:txBody>
      </p:sp>
      <p:sp>
        <p:nvSpPr>
          <p:cNvPr id="4" name="矢印: 下 3">
            <a:extLst>
              <a:ext uri="{FF2B5EF4-FFF2-40B4-BE49-F238E27FC236}">
                <a16:creationId xmlns:a16="http://schemas.microsoft.com/office/drawing/2014/main" id="{2854225E-1BC9-06B3-9B97-B43D0CD3CC99}"/>
              </a:ext>
            </a:extLst>
          </p:cNvPr>
          <p:cNvSpPr/>
          <p:nvPr/>
        </p:nvSpPr>
        <p:spPr>
          <a:xfrm>
            <a:off x="-1143000" y="2640646"/>
            <a:ext cx="957943" cy="56605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50399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EC9881-9762-1A74-7A92-F81AD8FB571B}"/>
              </a:ext>
            </a:extLst>
          </p:cNvPr>
          <p:cNvSpPr>
            <a:spLocks noGrp="1"/>
          </p:cNvSpPr>
          <p:nvPr>
            <p:ph type="title"/>
          </p:nvPr>
        </p:nvSpPr>
        <p:spPr>
          <a:xfrm>
            <a:off x="397042" y="397041"/>
            <a:ext cx="9398006" cy="504660"/>
          </a:xfrm>
          <a:solidFill>
            <a:srgbClr val="FFFF00"/>
          </a:solidFill>
        </p:spPr>
        <p:txBody>
          <a:bodyPr>
            <a:noAutofit/>
          </a:bodyPr>
          <a:lstStyle/>
          <a:p>
            <a:r>
              <a:rPr lang="ja-JP" altLang="en-US" sz="3600" b="1" dirty="0"/>
              <a:t>つづき</a:t>
            </a:r>
            <a:endParaRPr kumimoji="1" lang="ja-JP" altLang="en-US" sz="3600" b="1" dirty="0"/>
          </a:p>
        </p:txBody>
      </p:sp>
      <p:sp>
        <p:nvSpPr>
          <p:cNvPr id="3" name="コンテンツ プレースホルダー 2">
            <a:extLst>
              <a:ext uri="{FF2B5EF4-FFF2-40B4-BE49-F238E27FC236}">
                <a16:creationId xmlns:a16="http://schemas.microsoft.com/office/drawing/2014/main" id="{21B1F038-B431-5F62-FB05-C6192B8C21A9}"/>
              </a:ext>
            </a:extLst>
          </p:cNvPr>
          <p:cNvSpPr>
            <a:spLocks noGrp="1"/>
          </p:cNvSpPr>
          <p:nvPr>
            <p:ph idx="1"/>
          </p:nvPr>
        </p:nvSpPr>
        <p:spPr>
          <a:xfrm>
            <a:off x="505326" y="1467854"/>
            <a:ext cx="8951495" cy="4993105"/>
          </a:xfrm>
          <a:solidFill>
            <a:schemeClr val="accent6">
              <a:lumMod val="20000"/>
              <a:lumOff val="80000"/>
            </a:schemeClr>
          </a:solidFill>
        </p:spPr>
        <p:txBody>
          <a:bodyPr>
            <a:normAutofit fontScale="77500" lnSpcReduction="20000"/>
          </a:bodyPr>
          <a:lstStyle/>
          <a:p>
            <a:r>
              <a:rPr lang="ja-JP" altLang="en-US" sz="3200" dirty="0"/>
              <a:t>学力困難校での授業崩壊</a:t>
            </a:r>
            <a:endParaRPr lang="en-US" altLang="ja-JP" sz="3200" dirty="0"/>
          </a:p>
          <a:p>
            <a:r>
              <a:rPr lang="ja-JP" altLang="en-US" sz="3200" dirty="0">
                <a:solidFill>
                  <a:srgbClr val="00B0F0"/>
                </a:solidFill>
              </a:rPr>
              <a:t>「オレ英語嫌いだし、一生要らないもん。だから放っといてよ」</a:t>
            </a:r>
            <a:endParaRPr lang="en-US" altLang="ja-JP" sz="3200" dirty="0">
              <a:solidFill>
                <a:srgbClr val="00B0F0"/>
              </a:solidFill>
            </a:endParaRPr>
          </a:p>
          <a:p>
            <a:endParaRPr lang="en-US" altLang="ja-JP" dirty="0"/>
          </a:p>
          <a:p>
            <a:r>
              <a:rPr lang="ja-JP" altLang="en-US" sz="3200" dirty="0"/>
              <a:t>進学トップ校での内面的荒廃</a:t>
            </a:r>
          </a:p>
          <a:p>
            <a:r>
              <a:rPr lang="ja-JP" altLang="en-US" sz="3200" dirty="0">
                <a:solidFill>
                  <a:srgbClr val="C00000"/>
                </a:solidFill>
              </a:rPr>
              <a:t>「英語は競争の道具だから、最小の努力で高得点が取れればいい。読む英文の中味なんてどうでもいい」　→　用が済んだらポイ！あとに何も残らない「膨大な英語学習時間」</a:t>
            </a:r>
            <a:endParaRPr lang="en-US" altLang="ja-JP" sz="3200" dirty="0">
              <a:solidFill>
                <a:srgbClr val="C00000"/>
              </a:solidFill>
            </a:endParaRPr>
          </a:p>
          <a:p>
            <a:endParaRPr lang="en-US" altLang="ja-JP" sz="3200" dirty="0">
              <a:solidFill>
                <a:srgbClr val="C00000"/>
              </a:solidFill>
            </a:endParaRPr>
          </a:p>
          <a:p>
            <a:r>
              <a:rPr lang="ja-JP" altLang="en-US" sz="3200" dirty="0"/>
              <a:t>大多数の大人に植え付けられる、挫折感と英語苦手意識</a:t>
            </a:r>
            <a:endParaRPr lang="en-US" altLang="ja-JP" sz="3200" dirty="0"/>
          </a:p>
          <a:p>
            <a:r>
              <a:rPr lang="ja-JP" altLang="en-US" sz="3200" dirty="0">
                <a:solidFill>
                  <a:srgbClr val="FF00FF"/>
                </a:solidFill>
              </a:rPr>
              <a:t>自分自身と関係付けられない英語は、詰め込んでも頭に残らない</a:t>
            </a:r>
            <a:endParaRPr lang="en-US" altLang="ja-JP" sz="3200" dirty="0">
              <a:solidFill>
                <a:srgbClr val="FF00FF"/>
              </a:solidFill>
            </a:endParaRPr>
          </a:p>
        </p:txBody>
      </p:sp>
    </p:spTree>
    <p:extLst>
      <p:ext uri="{BB962C8B-B14F-4D97-AF65-F5344CB8AC3E}">
        <p14:creationId xmlns:p14="http://schemas.microsoft.com/office/powerpoint/2010/main" val="322531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58D60D-6BA9-AFD0-31D7-53E921A9E1BA}"/>
              </a:ext>
            </a:extLst>
          </p:cNvPr>
          <p:cNvSpPr>
            <a:spLocks noGrp="1"/>
          </p:cNvSpPr>
          <p:nvPr>
            <p:ph type="title"/>
          </p:nvPr>
        </p:nvSpPr>
        <p:spPr>
          <a:xfrm>
            <a:off x="681038" y="365127"/>
            <a:ext cx="8543925" cy="968373"/>
          </a:xfrm>
          <a:solidFill>
            <a:srgbClr val="FFFF00"/>
          </a:solidFill>
          <a:ln>
            <a:solidFill>
              <a:schemeClr val="tx1"/>
            </a:solidFill>
          </a:ln>
        </p:spPr>
        <p:txBody>
          <a:bodyPr>
            <a:normAutofit fontScale="90000"/>
          </a:bodyPr>
          <a:lstStyle/>
          <a:p>
            <a:r>
              <a:rPr kumimoji="1" lang="ja-JP" altLang="en-US" sz="3200" b="1" dirty="0"/>
              <a:t>疑問３への回答：人間形成を目標とした授業で、評価はどうするのか？</a:t>
            </a:r>
          </a:p>
        </p:txBody>
      </p:sp>
      <p:sp>
        <p:nvSpPr>
          <p:cNvPr id="3" name="コンテンツ プレースホルダー 2">
            <a:extLst>
              <a:ext uri="{FF2B5EF4-FFF2-40B4-BE49-F238E27FC236}">
                <a16:creationId xmlns:a16="http://schemas.microsoft.com/office/drawing/2014/main" id="{788DAC66-173D-9C1B-EF3C-D132BD007A0A}"/>
              </a:ext>
            </a:extLst>
          </p:cNvPr>
          <p:cNvSpPr>
            <a:spLocks noGrp="1"/>
          </p:cNvSpPr>
          <p:nvPr>
            <p:ph idx="1"/>
          </p:nvPr>
        </p:nvSpPr>
        <p:spPr>
          <a:xfrm>
            <a:off x="338203" y="1778000"/>
            <a:ext cx="9456844" cy="4249821"/>
          </a:xfrm>
          <a:solidFill>
            <a:schemeClr val="bg1">
              <a:lumMod val="95000"/>
            </a:schemeClr>
          </a:solidFill>
        </p:spPr>
        <p:txBody>
          <a:bodyPr>
            <a:normAutofit fontScale="85000" lnSpcReduction="20000"/>
          </a:bodyPr>
          <a:lstStyle/>
          <a:p>
            <a:r>
              <a:rPr kumimoji="1" lang="en-US" altLang="ja-JP" dirty="0"/>
              <a:t>1</a:t>
            </a:r>
            <a:r>
              <a:rPr kumimoji="1" lang="ja-JP" altLang="en-US" dirty="0"/>
              <a:t>．誰のための評価か？</a:t>
            </a:r>
            <a:endParaRPr kumimoji="1" lang="en-US" altLang="ja-JP" dirty="0"/>
          </a:p>
          <a:p>
            <a:r>
              <a:rPr kumimoji="1" lang="ja-JP" altLang="en-US" dirty="0"/>
              <a:t>　　</a:t>
            </a:r>
            <a:r>
              <a:rPr kumimoji="1" lang="en-US" altLang="ja-JP" dirty="0"/>
              <a:t>(1)</a:t>
            </a:r>
            <a:r>
              <a:rPr kumimoji="1" lang="ja-JP" altLang="en-US" dirty="0"/>
              <a:t>選別を目的とした評価</a:t>
            </a:r>
            <a:endParaRPr kumimoji="1" lang="en-US" altLang="ja-JP" dirty="0"/>
          </a:p>
          <a:p>
            <a:r>
              <a:rPr kumimoji="1" lang="ja-JP" altLang="en-US" dirty="0"/>
              <a:t>　　　　　　　→相対的評価</a:t>
            </a:r>
            <a:endParaRPr kumimoji="1" lang="en-US" altLang="ja-JP" dirty="0"/>
          </a:p>
          <a:p>
            <a:r>
              <a:rPr kumimoji="1" lang="ja-JP" altLang="en-US" dirty="0"/>
              <a:t>　　　　　　　　　通知表の</a:t>
            </a:r>
            <a:r>
              <a:rPr kumimoji="1" lang="en-US" altLang="ja-JP" dirty="0"/>
              <a:t>5</a:t>
            </a:r>
            <a:r>
              <a:rPr kumimoji="1" lang="ja-JP" altLang="en-US" dirty="0"/>
              <a:t>・</a:t>
            </a:r>
            <a:r>
              <a:rPr kumimoji="1" lang="en-US" altLang="ja-JP" dirty="0"/>
              <a:t>4</a:t>
            </a:r>
            <a:r>
              <a:rPr kumimoji="1" lang="ja-JP" altLang="en-US" dirty="0"/>
              <a:t>・</a:t>
            </a:r>
            <a:r>
              <a:rPr kumimoji="1" lang="en-US" altLang="ja-JP" dirty="0"/>
              <a:t>3</a:t>
            </a:r>
            <a:r>
              <a:rPr kumimoji="1" lang="ja-JP" altLang="en-US" dirty="0"/>
              <a:t>・</a:t>
            </a:r>
            <a:r>
              <a:rPr kumimoji="1" lang="en-US" altLang="ja-JP" dirty="0"/>
              <a:t>2</a:t>
            </a:r>
            <a:r>
              <a:rPr kumimoji="1" lang="ja-JP" altLang="en-US" dirty="0"/>
              <a:t>・</a:t>
            </a:r>
            <a:r>
              <a:rPr kumimoji="1" lang="en-US" altLang="ja-JP" dirty="0"/>
              <a:t>1</a:t>
            </a:r>
          </a:p>
          <a:p>
            <a:r>
              <a:rPr kumimoji="1" lang="ja-JP" altLang="en-US" dirty="0"/>
              <a:t>　　　　　　　　　偏差値</a:t>
            </a:r>
            <a:endParaRPr kumimoji="1" lang="en-US" altLang="ja-JP" dirty="0"/>
          </a:p>
          <a:p>
            <a:r>
              <a:rPr kumimoji="1" lang="ja-JP" altLang="en-US" dirty="0"/>
              <a:t>　　　　　　　　　～人中～番</a:t>
            </a:r>
            <a:endParaRPr kumimoji="1" lang="en-US" altLang="ja-JP" dirty="0"/>
          </a:p>
          <a:p>
            <a:r>
              <a:rPr kumimoji="1" lang="ja-JP" altLang="en-US" dirty="0"/>
              <a:t>　　　　</a:t>
            </a:r>
            <a:endParaRPr kumimoji="1" lang="en-US" altLang="ja-JP" dirty="0"/>
          </a:p>
          <a:p>
            <a:r>
              <a:rPr kumimoji="1" lang="ja-JP" altLang="en-US" dirty="0"/>
              <a:t>　　</a:t>
            </a:r>
            <a:r>
              <a:rPr kumimoji="1" lang="en-US" altLang="ja-JP" dirty="0">
                <a:solidFill>
                  <a:srgbClr val="00B050"/>
                </a:solidFill>
              </a:rPr>
              <a:t>(2)</a:t>
            </a:r>
            <a:r>
              <a:rPr kumimoji="1" lang="ja-JP" altLang="en-US" dirty="0">
                <a:solidFill>
                  <a:srgbClr val="00B050"/>
                </a:solidFill>
              </a:rPr>
              <a:t>学習者が何ができるようになり</a:t>
            </a:r>
            <a:r>
              <a:rPr lang="ja-JP" altLang="en-US" dirty="0">
                <a:solidFill>
                  <a:srgbClr val="00B050"/>
                </a:solidFill>
              </a:rPr>
              <a:t>、次は何を目指したら</a:t>
            </a:r>
            <a:endParaRPr lang="en-US" altLang="ja-JP" dirty="0">
              <a:solidFill>
                <a:srgbClr val="00B050"/>
              </a:solidFill>
            </a:endParaRPr>
          </a:p>
          <a:p>
            <a:r>
              <a:rPr lang="ja-JP" altLang="en-US" dirty="0">
                <a:solidFill>
                  <a:srgbClr val="00B050"/>
                </a:solidFill>
              </a:rPr>
              <a:t>　　　　よいかを指し示す評価　　　　　　　　　　　</a:t>
            </a:r>
            <a:endParaRPr lang="en-US" altLang="ja-JP" dirty="0">
              <a:solidFill>
                <a:srgbClr val="00B050"/>
              </a:solidFill>
            </a:endParaRPr>
          </a:p>
          <a:p>
            <a:r>
              <a:rPr kumimoji="1" lang="ja-JP" altLang="en-US" dirty="0">
                <a:solidFill>
                  <a:srgbClr val="00B050"/>
                </a:solidFill>
              </a:rPr>
              <a:t>　　　　　　　　　</a:t>
            </a:r>
            <a:r>
              <a:rPr lang="ja-JP" altLang="en-US" dirty="0">
                <a:solidFill>
                  <a:srgbClr val="00B050"/>
                </a:solidFill>
              </a:rPr>
              <a:t>→</a:t>
            </a:r>
            <a:r>
              <a:rPr kumimoji="1" lang="ja-JP" altLang="en-US" dirty="0">
                <a:solidFill>
                  <a:srgbClr val="00B050"/>
                </a:solidFill>
              </a:rPr>
              <a:t>形成的評価</a:t>
            </a:r>
            <a:endParaRPr kumimoji="1" lang="en-US" altLang="ja-JP" dirty="0">
              <a:solidFill>
                <a:srgbClr val="00B050"/>
              </a:solidFill>
            </a:endParaRPr>
          </a:p>
          <a:p>
            <a:r>
              <a:rPr kumimoji="1" lang="ja-JP" altLang="en-US" dirty="0"/>
              <a:t>　　　　</a:t>
            </a:r>
            <a:endParaRPr kumimoji="1" lang="en-US" altLang="ja-JP" dirty="0"/>
          </a:p>
        </p:txBody>
      </p:sp>
      <p:sp>
        <p:nvSpPr>
          <p:cNvPr id="4" name="楕円 3">
            <a:extLst>
              <a:ext uri="{FF2B5EF4-FFF2-40B4-BE49-F238E27FC236}">
                <a16:creationId xmlns:a16="http://schemas.microsoft.com/office/drawing/2014/main" id="{ACDC3367-2972-B324-14A9-E8DE867DC137}"/>
              </a:ext>
            </a:extLst>
          </p:cNvPr>
          <p:cNvSpPr/>
          <p:nvPr/>
        </p:nvSpPr>
        <p:spPr>
          <a:xfrm>
            <a:off x="5758995" y="1505809"/>
            <a:ext cx="2843102" cy="2923673"/>
          </a:xfrm>
          <a:prstGeom prst="ellipse">
            <a:avLst/>
          </a:prstGeom>
          <a:solidFill>
            <a:schemeClr val="accent1">
              <a:alpha val="5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FF00FF"/>
                </a:solidFill>
              </a:rPr>
              <a:t>他律的評価</a:t>
            </a:r>
            <a:endParaRPr kumimoji="1" lang="en-US" altLang="ja-JP" sz="2800" dirty="0">
              <a:solidFill>
                <a:srgbClr val="FF00FF"/>
              </a:solidFill>
            </a:endParaRPr>
          </a:p>
          <a:p>
            <a:pPr algn="ctr"/>
            <a:r>
              <a:rPr kumimoji="1" lang="ja-JP" altLang="en-US" sz="2800" dirty="0">
                <a:solidFill>
                  <a:srgbClr val="FF00FF"/>
                </a:solidFill>
              </a:rPr>
              <a:t>（いつも他人の尺度で自分を測る人間）</a:t>
            </a:r>
          </a:p>
        </p:txBody>
      </p:sp>
      <p:sp>
        <p:nvSpPr>
          <p:cNvPr id="5" name="四角形: 角を丸くする 4">
            <a:extLst>
              <a:ext uri="{FF2B5EF4-FFF2-40B4-BE49-F238E27FC236}">
                <a16:creationId xmlns:a16="http://schemas.microsoft.com/office/drawing/2014/main" id="{C78D356D-F7B0-9A72-2CED-470A4466DD24}"/>
              </a:ext>
            </a:extLst>
          </p:cNvPr>
          <p:cNvSpPr/>
          <p:nvPr/>
        </p:nvSpPr>
        <p:spPr>
          <a:xfrm>
            <a:off x="6530676" y="4341538"/>
            <a:ext cx="2843102" cy="2021305"/>
          </a:xfrm>
          <a:prstGeom prst="roundRect">
            <a:avLst/>
          </a:prstGeom>
          <a:solidFill>
            <a:srgbClr val="92D050">
              <a:alpha val="5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FF00FF"/>
                </a:solidFill>
              </a:rPr>
              <a:t>自律的評価</a:t>
            </a:r>
            <a:endParaRPr kumimoji="1" lang="en-US" altLang="ja-JP" sz="2800" dirty="0">
              <a:solidFill>
                <a:srgbClr val="FF00FF"/>
              </a:solidFill>
            </a:endParaRPr>
          </a:p>
          <a:p>
            <a:pPr algn="ctr"/>
            <a:r>
              <a:rPr kumimoji="1" lang="ja-JP" altLang="en-US" sz="2800" dirty="0">
                <a:solidFill>
                  <a:srgbClr val="FF00FF"/>
                </a:solidFill>
              </a:rPr>
              <a:t>（自分の学びを自分でコントロールできる人間）</a:t>
            </a:r>
          </a:p>
        </p:txBody>
      </p:sp>
    </p:spTree>
    <p:extLst>
      <p:ext uri="{BB962C8B-B14F-4D97-AF65-F5344CB8AC3E}">
        <p14:creationId xmlns:p14="http://schemas.microsoft.com/office/powerpoint/2010/main" val="94831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82A4C2D-F3EE-775A-F163-DAFD1EC4DAE4}"/>
              </a:ext>
            </a:extLst>
          </p:cNvPr>
          <p:cNvSpPr txBox="1"/>
          <p:nvPr/>
        </p:nvSpPr>
        <p:spPr>
          <a:xfrm>
            <a:off x="774700" y="801668"/>
            <a:ext cx="8788400" cy="5878532"/>
          </a:xfrm>
          <a:prstGeom prst="rect">
            <a:avLst/>
          </a:prstGeom>
          <a:solidFill>
            <a:schemeClr val="accent3">
              <a:lumMod val="20000"/>
              <a:lumOff val="80000"/>
            </a:schemeClr>
          </a:solidFill>
        </p:spPr>
        <p:txBody>
          <a:bodyPr wrap="square" rtlCol="0">
            <a:spAutoFit/>
          </a:bodyPr>
          <a:lstStyle/>
          <a:p>
            <a:r>
              <a:rPr lang="en-US" altLang="ja-JP" sz="2000" b="1" u="sng" dirty="0"/>
              <a:t>What is Formative Assessment?</a:t>
            </a:r>
          </a:p>
          <a:p>
            <a:r>
              <a:rPr lang="en-US" altLang="ja-JP" sz="2000" dirty="0"/>
              <a:t>A core principle of Finland’s assessment system is formative assessment, which means that students are assessed continuously throughout the year rather than being judged based on final exams.</a:t>
            </a:r>
          </a:p>
          <a:p>
            <a:r>
              <a:rPr lang="en-US" altLang="ja-JP" sz="2000" dirty="0"/>
              <a:t>Key Features of Formative Assessment in Finland:</a:t>
            </a:r>
          </a:p>
          <a:p>
            <a:r>
              <a:rPr lang="en-US" altLang="ja-JP" sz="2000" b="1" u="sng" dirty="0"/>
              <a:t>Frequent, Low-Stress Feedback</a:t>
            </a:r>
            <a:r>
              <a:rPr lang="en-US" altLang="ja-JP" sz="2000" b="1" dirty="0"/>
              <a:t>:</a:t>
            </a:r>
            <a:r>
              <a:rPr lang="en-US" altLang="ja-JP" sz="2000" dirty="0"/>
              <a:t> Teachers provide students with regular, detailed feedback rather than just numerical grades.</a:t>
            </a:r>
          </a:p>
          <a:p>
            <a:r>
              <a:rPr lang="en-US" altLang="ja-JP" sz="2000" b="1" dirty="0"/>
              <a:t>Student Reflection and Goal-Setting: </a:t>
            </a:r>
            <a:r>
              <a:rPr lang="en-US" altLang="ja-JP" sz="2000" dirty="0"/>
              <a:t>Students play an active role in their learning process, helping them develop independence and self-regulation.</a:t>
            </a:r>
          </a:p>
          <a:p>
            <a:r>
              <a:rPr lang="en-US" altLang="ja-JP" sz="2000" b="1" u="sng" dirty="0"/>
              <a:t>Assessing Skills Beyond Academics</a:t>
            </a:r>
            <a:r>
              <a:rPr lang="en-US" altLang="ja-JP" sz="2000" b="1" dirty="0"/>
              <a:t>: </a:t>
            </a:r>
            <a:r>
              <a:rPr lang="en-US" altLang="ja-JP" sz="2000" dirty="0">
                <a:solidFill>
                  <a:srgbClr val="FF0000"/>
                </a:solidFill>
              </a:rPr>
              <a:t>Teachers evaluate creativity, teamwork, problem-solving, and emotional intelligence alongside academic knowledge.</a:t>
            </a:r>
          </a:p>
          <a:p>
            <a:r>
              <a:rPr lang="en-US" altLang="ja-JP" sz="2000" dirty="0">
                <a:solidFill>
                  <a:srgbClr val="FF0000"/>
                </a:solidFill>
              </a:rPr>
              <a:t>This system ensures that students see assessment as a tool for growth rather than a punishment. Instead of fearing failure, students learn to view mistakes as an essential part of their learning journey.</a:t>
            </a:r>
          </a:p>
          <a:p>
            <a:endParaRPr lang="en-US" altLang="ja-JP" sz="2000" dirty="0"/>
          </a:p>
          <a:p>
            <a:r>
              <a:rPr lang="ja-JP" altLang="en-US" sz="2000" dirty="0"/>
              <a:t>出典：</a:t>
            </a:r>
            <a:r>
              <a:rPr lang="en-US" altLang="ja-JP" sz="2000" dirty="0" err="1"/>
              <a:t>Techclass</a:t>
            </a:r>
            <a:r>
              <a:rPr lang="en-US" altLang="ja-JP" sz="2000" dirty="0"/>
              <a:t> </a:t>
            </a:r>
            <a:r>
              <a:rPr lang="en-US" altLang="ja-JP" dirty="0"/>
              <a:t>March 12, 2025</a:t>
            </a:r>
            <a:r>
              <a:rPr lang="en-US" altLang="ja-JP" sz="2000" dirty="0"/>
              <a:t>: </a:t>
            </a:r>
          </a:p>
          <a:p>
            <a:r>
              <a:rPr lang="en-US" altLang="ja-JP" b="1" dirty="0"/>
              <a:t>Finland’s Approach to Student </a:t>
            </a:r>
          </a:p>
          <a:p>
            <a:r>
              <a:rPr lang="en-US" altLang="ja-JP" b="1" dirty="0"/>
              <a:t>Assessment: What We Can Learn</a:t>
            </a:r>
          </a:p>
          <a:p>
            <a:endParaRPr lang="en-US" altLang="ja-JP" sz="2000" dirty="0"/>
          </a:p>
        </p:txBody>
      </p:sp>
      <p:pic>
        <p:nvPicPr>
          <p:cNvPr id="5" name="図 4">
            <a:extLst>
              <a:ext uri="{FF2B5EF4-FFF2-40B4-BE49-F238E27FC236}">
                <a16:creationId xmlns:a16="http://schemas.microsoft.com/office/drawing/2014/main" id="{10DE8472-F777-FDED-730A-8DFC0E5D75CA}"/>
              </a:ext>
            </a:extLst>
          </p:cNvPr>
          <p:cNvPicPr>
            <a:picLocks noChangeAspect="1"/>
          </p:cNvPicPr>
          <p:nvPr/>
        </p:nvPicPr>
        <p:blipFill>
          <a:blip r:embed="rId2"/>
          <a:stretch>
            <a:fillRect/>
          </a:stretch>
        </p:blipFill>
        <p:spPr>
          <a:xfrm>
            <a:off x="5867399" y="4937125"/>
            <a:ext cx="1743075" cy="1743075"/>
          </a:xfrm>
          <a:prstGeom prst="rect">
            <a:avLst/>
          </a:prstGeom>
        </p:spPr>
      </p:pic>
      <p:sp>
        <p:nvSpPr>
          <p:cNvPr id="6" name="テキスト ボックス 5">
            <a:extLst>
              <a:ext uri="{FF2B5EF4-FFF2-40B4-BE49-F238E27FC236}">
                <a16:creationId xmlns:a16="http://schemas.microsoft.com/office/drawing/2014/main" id="{45359B84-0AA3-BB93-F8B3-BEC8A2206039}"/>
              </a:ext>
            </a:extLst>
          </p:cNvPr>
          <p:cNvSpPr txBox="1"/>
          <p:nvPr/>
        </p:nvSpPr>
        <p:spPr>
          <a:xfrm>
            <a:off x="711198" y="340003"/>
            <a:ext cx="7200901" cy="461665"/>
          </a:xfrm>
          <a:prstGeom prst="rect">
            <a:avLst/>
          </a:prstGeom>
          <a:solidFill>
            <a:srgbClr val="FFFF00"/>
          </a:solidFill>
        </p:spPr>
        <p:txBody>
          <a:bodyPr wrap="square" rtlCol="0">
            <a:spAutoFit/>
          </a:bodyPr>
          <a:lstStyle/>
          <a:p>
            <a:r>
              <a:rPr kumimoji="1" lang="ja-JP" altLang="en-US" sz="2400" b="1" dirty="0"/>
              <a:t>たとえばフィンランドの学校では形成的評価が中心</a:t>
            </a:r>
          </a:p>
        </p:txBody>
      </p:sp>
    </p:spTree>
    <p:extLst>
      <p:ext uri="{BB962C8B-B14F-4D97-AF65-F5344CB8AC3E}">
        <p14:creationId xmlns:p14="http://schemas.microsoft.com/office/powerpoint/2010/main" val="5353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D4CF20-C44C-C7C4-8BB1-65C1582C0453}"/>
              </a:ext>
            </a:extLst>
          </p:cNvPr>
          <p:cNvSpPr>
            <a:spLocks noGrp="1"/>
          </p:cNvSpPr>
          <p:nvPr>
            <p:ph type="title"/>
          </p:nvPr>
        </p:nvSpPr>
        <p:spPr>
          <a:xfrm>
            <a:off x="663010" y="565484"/>
            <a:ext cx="9068538" cy="635001"/>
          </a:xfrm>
          <a:solidFill>
            <a:srgbClr val="FFFF00"/>
          </a:solidFill>
          <a:ln>
            <a:solidFill>
              <a:schemeClr val="tx1"/>
            </a:solidFill>
          </a:ln>
        </p:spPr>
        <p:txBody>
          <a:bodyPr>
            <a:noAutofit/>
          </a:bodyPr>
          <a:lstStyle/>
          <a:p>
            <a:r>
              <a:rPr kumimoji="1" lang="ja-JP" altLang="en-US" sz="3200" b="1" dirty="0"/>
              <a:t>形成的評価を日本の学校で取り入れる第一歩</a:t>
            </a:r>
          </a:p>
        </p:txBody>
      </p:sp>
      <p:sp>
        <p:nvSpPr>
          <p:cNvPr id="3" name="コンテンツ プレースホルダー 2">
            <a:extLst>
              <a:ext uri="{FF2B5EF4-FFF2-40B4-BE49-F238E27FC236}">
                <a16:creationId xmlns:a16="http://schemas.microsoft.com/office/drawing/2014/main" id="{F5CFF3C6-D5BD-66F7-5BB0-7AEBE5471130}"/>
              </a:ext>
            </a:extLst>
          </p:cNvPr>
          <p:cNvSpPr>
            <a:spLocks noGrp="1"/>
          </p:cNvSpPr>
          <p:nvPr>
            <p:ph idx="1"/>
          </p:nvPr>
        </p:nvSpPr>
        <p:spPr>
          <a:xfrm>
            <a:off x="438411" y="1524000"/>
            <a:ext cx="8843375" cy="4768516"/>
          </a:xfrm>
          <a:solidFill>
            <a:schemeClr val="bg1">
              <a:lumMod val="95000"/>
            </a:schemeClr>
          </a:solidFill>
        </p:spPr>
        <p:txBody>
          <a:bodyPr>
            <a:normAutofit fontScale="70000" lnSpcReduction="20000"/>
          </a:bodyPr>
          <a:lstStyle/>
          <a:p>
            <a:r>
              <a:rPr kumimoji="1" lang="en-US" altLang="ja-JP" dirty="0">
                <a:latin typeface="ＭＳ Ｐ明朝" panose="02020600040205080304" pitchFamily="18" charset="-128"/>
                <a:ea typeface="ＭＳ Ｐ明朝" panose="02020600040205080304" pitchFamily="18" charset="-128"/>
              </a:rPr>
              <a:t>1</a:t>
            </a:r>
            <a:r>
              <a:rPr kumimoji="1" lang="ja-JP" altLang="en-US" dirty="0">
                <a:latin typeface="ＭＳ Ｐ明朝" panose="02020600040205080304" pitchFamily="18" charset="-128"/>
                <a:ea typeface="ＭＳ Ｐ明朝" panose="02020600040205080304" pitchFamily="18" charset="-128"/>
              </a:rPr>
              <a:t>．学習者自身が、</a:t>
            </a:r>
            <a:r>
              <a:rPr lang="ja-JP" altLang="en-US" dirty="0">
                <a:latin typeface="ＭＳ Ｐ明朝" panose="02020600040205080304" pitchFamily="18" charset="-128"/>
                <a:ea typeface="ＭＳ Ｐ明朝" panose="02020600040205080304" pitchFamily="18" charset="-128"/>
              </a:rPr>
              <a:t>目標とする</a:t>
            </a:r>
            <a:r>
              <a:rPr kumimoji="1" lang="ja-JP" altLang="en-US" dirty="0">
                <a:latin typeface="ＭＳ Ｐ明朝" panose="02020600040205080304" pitchFamily="18" charset="-128"/>
                <a:ea typeface="ＭＳ Ｐ明朝" panose="02020600040205080304" pitchFamily="18" charset="-128"/>
              </a:rPr>
              <a:t>人間形成的資質を明確化し文章化する。（年間目標・学期目標）</a:t>
            </a:r>
            <a:r>
              <a:rPr kumimoji="1" lang="ja-JP" altLang="en-US" dirty="0">
                <a:solidFill>
                  <a:srgbClr val="00B0F0"/>
                </a:solidFill>
                <a:latin typeface="ＭＳ Ｐ明朝" panose="02020600040205080304" pitchFamily="18" charset="-128"/>
                <a:ea typeface="ＭＳ Ｐ明朝" panose="02020600040205080304" pitchFamily="18" charset="-128"/>
              </a:rPr>
              <a:t>「英語で、これまで親しくなかった人にも、自分から積極的に話しかけられるようになりたい。」</a:t>
            </a:r>
            <a:r>
              <a:rPr kumimoji="1" lang="ja-JP" altLang="en-US" dirty="0">
                <a:solidFill>
                  <a:srgbClr val="C00000"/>
                </a:solidFill>
                <a:latin typeface="ＭＳ Ｐ明朝" panose="02020600040205080304" pitchFamily="18" charset="-128"/>
                <a:ea typeface="ＭＳ Ｐ明朝" panose="02020600040205080304" pitchFamily="18" charset="-128"/>
              </a:rPr>
              <a:t>「グループワークで、他人の意見に圧倒されがちなので、勇気を出して自分の意見を発言できるようにしたい。」</a:t>
            </a:r>
            <a:endParaRPr kumimoji="1" lang="en-US" altLang="ja-JP" dirty="0">
              <a:solidFill>
                <a:srgbClr val="C00000"/>
              </a:solidFill>
              <a:latin typeface="ＭＳ Ｐ明朝" panose="02020600040205080304" pitchFamily="18" charset="-128"/>
              <a:ea typeface="ＭＳ Ｐ明朝" panose="02020600040205080304" pitchFamily="18" charset="-128"/>
            </a:endParaRPr>
          </a:p>
          <a:p>
            <a:endParaRPr kumimoji="1" lang="en-US" altLang="ja-JP" dirty="0">
              <a:solidFill>
                <a:srgbClr val="C00000"/>
              </a:solidFill>
              <a:latin typeface="ＭＳ Ｐ明朝" panose="02020600040205080304" pitchFamily="18" charset="-128"/>
              <a:ea typeface="ＭＳ Ｐ明朝" panose="02020600040205080304" pitchFamily="18" charset="-128"/>
            </a:endParaRPr>
          </a:p>
          <a:p>
            <a:r>
              <a:rPr kumimoji="1" lang="en-US" altLang="ja-JP" dirty="0">
                <a:latin typeface="ＭＳ Ｐ明朝" panose="02020600040205080304" pitchFamily="18" charset="-128"/>
                <a:ea typeface="ＭＳ Ｐ明朝" panose="02020600040205080304" pitchFamily="18" charset="-128"/>
              </a:rPr>
              <a:t>2</a:t>
            </a:r>
            <a:r>
              <a:rPr kumimoji="1" lang="ja-JP" altLang="en-US" dirty="0">
                <a:latin typeface="ＭＳ Ｐ明朝" panose="02020600040205080304" pitchFamily="18" charset="-128"/>
                <a:ea typeface="ＭＳ Ｐ明朝" panose="02020600040205080304" pitchFamily="18" charset="-128"/>
              </a:rPr>
              <a:t>．学習者が学習ノートに、その目標を記載し、毎回の授業でどのような場面でその目標に取り組み、結果はどうだったか、何を学んだかをメモする。</a:t>
            </a:r>
            <a:endParaRPr kumimoji="1" lang="en-US" altLang="ja-JP" dirty="0">
              <a:latin typeface="ＭＳ Ｐ明朝" panose="02020600040205080304" pitchFamily="18" charset="-128"/>
              <a:ea typeface="ＭＳ Ｐ明朝" panose="02020600040205080304" pitchFamily="18" charset="-128"/>
            </a:endParaRPr>
          </a:p>
          <a:p>
            <a:endParaRPr lang="en-US" altLang="ja-JP" dirty="0">
              <a:latin typeface="ＭＳ Ｐ明朝" panose="02020600040205080304" pitchFamily="18" charset="-128"/>
              <a:ea typeface="ＭＳ Ｐ明朝" panose="02020600040205080304" pitchFamily="18" charset="-128"/>
            </a:endParaRPr>
          </a:p>
          <a:p>
            <a:r>
              <a:rPr kumimoji="1" lang="en-US" altLang="ja-JP" dirty="0">
                <a:latin typeface="ＭＳ Ｐ明朝" panose="02020600040205080304" pitchFamily="18" charset="-128"/>
                <a:ea typeface="ＭＳ Ｐ明朝" panose="02020600040205080304" pitchFamily="18" charset="-128"/>
              </a:rPr>
              <a:t>3</a:t>
            </a:r>
            <a:r>
              <a:rPr kumimoji="1" lang="ja-JP" altLang="en-US" dirty="0">
                <a:latin typeface="ＭＳ Ｐ明朝" panose="02020600040205080304" pitchFamily="18" charset="-128"/>
                <a:ea typeface="ＭＳ Ｐ明朝" panose="02020600040205080304" pitchFamily="18" charset="-128"/>
              </a:rPr>
              <a:t>．教師も、個々の生徒の形成的評価目標簿を持ち、授業で生徒が見せた人間形成的行いを記録する。</a:t>
            </a:r>
            <a:endParaRPr kumimoji="1" lang="en-US" altLang="ja-JP" dirty="0">
              <a:latin typeface="ＭＳ Ｐ明朝" panose="02020600040205080304" pitchFamily="18" charset="-128"/>
              <a:ea typeface="ＭＳ Ｐ明朝" panose="02020600040205080304" pitchFamily="18" charset="-128"/>
            </a:endParaRPr>
          </a:p>
          <a:p>
            <a:endParaRPr kumimoji="1" lang="en-US" altLang="ja-JP" dirty="0">
              <a:latin typeface="ＭＳ Ｐ明朝" panose="02020600040205080304" pitchFamily="18" charset="-128"/>
              <a:ea typeface="ＭＳ Ｐ明朝" panose="02020600040205080304" pitchFamily="18" charset="-128"/>
            </a:endParaRPr>
          </a:p>
          <a:p>
            <a:r>
              <a:rPr kumimoji="1" lang="en-US" altLang="ja-JP" dirty="0">
                <a:latin typeface="ＭＳ Ｐ明朝" panose="02020600040205080304" pitchFamily="18" charset="-128"/>
                <a:ea typeface="ＭＳ Ｐ明朝" panose="02020600040205080304" pitchFamily="18" charset="-128"/>
              </a:rPr>
              <a:t>4</a:t>
            </a:r>
            <a:r>
              <a:rPr kumimoji="1" lang="ja-JP" altLang="en-US" dirty="0">
                <a:latin typeface="ＭＳ Ｐ明朝" panose="02020600040205080304" pitchFamily="18" charset="-128"/>
                <a:ea typeface="ＭＳ Ｐ明朝" panose="02020600040205080304" pitchFamily="18" charset="-128"/>
              </a:rPr>
              <a:t>．期間の中間と最後に、教師が個々の生徒と面談し、目標がどの程度達成できたか、反省点は何か、次の目標は何かを話し合う。</a:t>
            </a:r>
            <a:endParaRPr kumimoji="1" lang="en-US" altLang="ja-JP" dirty="0">
              <a:latin typeface="ＭＳ Ｐ明朝" panose="02020600040205080304" pitchFamily="18" charset="-128"/>
              <a:ea typeface="ＭＳ Ｐ明朝" panose="02020600040205080304" pitchFamily="18" charset="-128"/>
            </a:endParaRPr>
          </a:p>
          <a:p>
            <a:endParaRPr kumimoji="1" lang="en-US" altLang="ja-JP" dirty="0">
              <a:latin typeface="ＭＳ Ｐ明朝" panose="02020600040205080304" pitchFamily="18" charset="-128"/>
              <a:ea typeface="ＭＳ Ｐ明朝" panose="02020600040205080304" pitchFamily="18" charset="-128"/>
            </a:endParaRPr>
          </a:p>
          <a:p>
            <a:r>
              <a:rPr kumimoji="1" lang="en-US" altLang="ja-JP" dirty="0">
                <a:latin typeface="ＭＳ Ｐ明朝" panose="02020600040205080304" pitchFamily="18" charset="-128"/>
                <a:ea typeface="ＭＳ Ｐ明朝" panose="02020600040205080304" pitchFamily="18" charset="-128"/>
              </a:rPr>
              <a:t>5</a:t>
            </a:r>
            <a:r>
              <a:rPr kumimoji="1" lang="ja-JP" altLang="en-US" dirty="0">
                <a:latin typeface="ＭＳ Ｐ明朝" panose="02020600040205080304" pitchFamily="18" charset="-128"/>
                <a:ea typeface="ＭＳ Ｐ明朝" panose="02020600040205080304" pitchFamily="18" charset="-128"/>
              </a:rPr>
              <a:t>．相対的評価の通知表とは別に、形成的評価の通知表を作成し、教師の励ましの言葉を添えて生徒に渡す。</a:t>
            </a:r>
          </a:p>
        </p:txBody>
      </p:sp>
    </p:spTree>
    <p:extLst>
      <p:ext uri="{BB962C8B-B14F-4D97-AF65-F5344CB8AC3E}">
        <p14:creationId xmlns:p14="http://schemas.microsoft.com/office/powerpoint/2010/main" val="1964806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B55CDF-0384-A01C-C8C6-ED46D966F9BA}"/>
              </a:ext>
            </a:extLst>
          </p:cNvPr>
          <p:cNvSpPr>
            <a:spLocks noGrp="1"/>
          </p:cNvSpPr>
          <p:nvPr>
            <p:ph type="title"/>
          </p:nvPr>
        </p:nvSpPr>
        <p:spPr>
          <a:xfrm>
            <a:off x="481263" y="806116"/>
            <a:ext cx="9313785" cy="1040320"/>
          </a:xfrm>
          <a:solidFill>
            <a:schemeClr val="accent4">
              <a:lumMod val="20000"/>
              <a:lumOff val="80000"/>
            </a:schemeClr>
          </a:solidFill>
        </p:spPr>
        <p:txBody>
          <a:bodyPr>
            <a:noAutofit/>
          </a:bodyPr>
          <a:lstStyle/>
          <a:p>
            <a:r>
              <a:rPr kumimoji="1" lang="ja-JP" altLang="en-US" sz="3600" b="1" dirty="0"/>
              <a:t>ヒューマニスティック英語教育研究会の姿勢</a:t>
            </a:r>
          </a:p>
        </p:txBody>
      </p:sp>
      <p:sp>
        <p:nvSpPr>
          <p:cNvPr id="10" name="テキスト ボックス 9">
            <a:extLst>
              <a:ext uri="{FF2B5EF4-FFF2-40B4-BE49-F238E27FC236}">
                <a16:creationId xmlns:a16="http://schemas.microsoft.com/office/drawing/2014/main" id="{ED917AD4-C2B0-0FFD-43FE-20AB68FA0C61}"/>
              </a:ext>
            </a:extLst>
          </p:cNvPr>
          <p:cNvSpPr txBox="1"/>
          <p:nvPr/>
        </p:nvSpPr>
        <p:spPr>
          <a:xfrm>
            <a:off x="481262" y="2286000"/>
            <a:ext cx="9526337" cy="3539430"/>
          </a:xfrm>
          <a:prstGeom prst="rect">
            <a:avLst/>
          </a:prstGeom>
          <a:solidFill>
            <a:schemeClr val="accent5">
              <a:lumMod val="20000"/>
              <a:lumOff val="80000"/>
            </a:schemeClr>
          </a:solidFill>
        </p:spPr>
        <p:txBody>
          <a:bodyPr wrap="square" rtlCol="0">
            <a:spAutoFit/>
          </a:bodyPr>
          <a:lstStyle/>
          <a:p>
            <a:r>
              <a:rPr kumimoji="1" lang="ja-JP" altLang="en-US" sz="3200" dirty="0"/>
              <a:t>これは排他的なメソッドではありません</a:t>
            </a:r>
            <a:endParaRPr kumimoji="1" lang="en-US" altLang="ja-JP" sz="3200" dirty="0"/>
          </a:p>
          <a:p>
            <a:endParaRPr kumimoji="1" lang="en-US" altLang="ja-JP" sz="3200" dirty="0"/>
          </a:p>
          <a:p>
            <a:r>
              <a:rPr kumimoji="1" lang="ja-JP" altLang="en-US" sz="3200" dirty="0"/>
              <a:t>どの指導法の上にも被せて使うことができる汎用性を持つ</a:t>
            </a:r>
            <a:endParaRPr kumimoji="1" lang="en-US" altLang="ja-JP" sz="3200" dirty="0"/>
          </a:p>
          <a:p>
            <a:endParaRPr kumimoji="1" lang="en-US" altLang="ja-JP" sz="3200" dirty="0"/>
          </a:p>
          <a:p>
            <a:r>
              <a:rPr kumimoji="1" lang="ja-JP" altLang="en-US" sz="3200" dirty="0"/>
              <a:t>固定したメソッドとしてではなく、今後の授業開発の方向性として広めてゆきたい</a:t>
            </a:r>
          </a:p>
        </p:txBody>
      </p:sp>
    </p:spTree>
    <p:extLst>
      <p:ext uri="{BB962C8B-B14F-4D97-AF65-F5344CB8AC3E}">
        <p14:creationId xmlns:p14="http://schemas.microsoft.com/office/powerpoint/2010/main" val="313968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59A336-F6E4-02B7-78B8-FC76F67CBEA5}"/>
              </a:ext>
            </a:extLst>
          </p:cNvPr>
          <p:cNvSpPr>
            <a:spLocks noGrp="1"/>
          </p:cNvSpPr>
          <p:nvPr>
            <p:ph type="title"/>
          </p:nvPr>
        </p:nvSpPr>
        <p:spPr>
          <a:xfrm>
            <a:off x="534849" y="262093"/>
            <a:ext cx="8959882" cy="998622"/>
          </a:xfrm>
          <a:solidFill>
            <a:srgbClr val="FFFF00"/>
          </a:solidFill>
        </p:spPr>
        <p:txBody>
          <a:bodyPr>
            <a:normAutofit fontScale="90000"/>
          </a:bodyPr>
          <a:lstStyle/>
          <a:p>
            <a:br>
              <a:rPr lang="en-US" altLang="ja-JP" sz="4400" kern="100" dirty="0">
                <a:latin typeface="Century" panose="02040604050505020304" pitchFamily="18" charset="0"/>
                <a:ea typeface="ＭＳ ゴシック" panose="020B0609070205080204" pitchFamily="49" charset="-128"/>
                <a:cs typeface="Times New Roman" panose="02020603050405020304" pitchFamily="18" charset="0"/>
              </a:rPr>
            </a:br>
            <a:r>
              <a:rPr lang="ja-JP" altLang="en-US" sz="3200" kern="100" dirty="0">
                <a:latin typeface="Century" panose="02040604050505020304" pitchFamily="18" charset="0"/>
                <a:ea typeface="ＭＳ ゴシック" panose="020B0609070205080204" pitchFamily="49" charset="-128"/>
                <a:cs typeface="Times New Roman" panose="02020603050405020304" pitchFamily="18" charset="0"/>
              </a:rPr>
              <a:t>まとめ：</a:t>
            </a:r>
            <a:r>
              <a:rPr lang="ja-JP" altLang="ja-JP" sz="3200" kern="100" dirty="0">
                <a:latin typeface="Century" panose="02040604050505020304" pitchFamily="18" charset="0"/>
                <a:ea typeface="ＭＳ ゴシック" panose="020B0609070205080204" pitchFamily="49" charset="-128"/>
                <a:cs typeface="Times New Roman" panose="02020603050405020304" pitchFamily="18" charset="0"/>
              </a:rPr>
              <a:t>ヒューマニスティック・モデルの特徴</a:t>
            </a:r>
            <a:br>
              <a:rPr lang="ja-JP" altLang="ja-JP" sz="4400" kern="100" dirty="0">
                <a:latin typeface="Century" panose="02040604050505020304" pitchFamily="18" charset="0"/>
                <a:ea typeface="ＭＳ 明朝" panose="02020609040205080304" pitchFamily="17" charset="-128"/>
                <a:cs typeface="Times New Roman" panose="02020603050405020304" pitchFamily="18" charset="0"/>
              </a:rPr>
            </a:br>
            <a:endParaRPr kumimoji="1" lang="ja-JP" altLang="en-US" dirty="0"/>
          </a:p>
        </p:txBody>
      </p:sp>
      <p:sp>
        <p:nvSpPr>
          <p:cNvPr id="3" name="コンテンツ プレースホルダー 2">
            <a:extLst>
              <a:ext uri="{FF2B5EF4-FFF2-40B4-BE49-F238E27FC236}">
                <a16:creationId xmlns:a16="http://schemas.microsoft.com/office/drawing/2014/main" id="{620DB3BD-DFFD-96DC-B469-F46DB6644944}"/>
              </a:ext>
            </a:extLst>
          </p:cNvPr>
          <p:cNvSpPr>
            <a:spLocks noGrp="1"/>
          </p:cNvSpPr>
          <p:nvPr>
            <p:ph idx="1"/>
          </p:nvPr>
        </p:nvSpPr>
        <p:spPr>
          <a:xfrm>
            <a:off x="313152" y="950496"/>
            <a:ext cx="9181578" cy="5546557"/>
          </a:xfrm>
          <a:solidFill>
            <a:schemeClr val="accent6">
              <a:lumMod val="20000"/>
              <a:lumOff val="80000"/>
            </a:schemeClr>
          </a:solidFill>
        </p:spPr>
        <p:txBody>
          <a:bodyPr>
            <a:normAutofit fontScale="92500" lnSpcReduction="10000"/>
          </a:bodyPr>
          <a:lstStyle/>
          <a:p>
            <a:pPr marL="0" indent="0" algn="just">
              <a:buNone/>
            </a:pPr>
            <a:r>
              <a:rPr lang="ja-JP" altLang="ja-JP" sz="2600" b="1" kern="100" dirty="0">
                <a:latin typeface="Century" panose="02040604050505020304" pitchFamily="18" charset="0"/>
                <a:ea typeface="ＭＳ 明朝" panose="02020609040205080304" pitchFamily="17" charset="-128"/>
                <a:cs typeface="Times New Roman" panose="02020603050405020304" pitchFamily="18" charset="0"/>
              </a:rPr>
              <a:t>ア）「英語力の育成」を教育の第一目的としている</a:t>
            </a:r>
            <a:endParaRPr lang="en-US" altLang="ja-JP" sz="2600" b="1"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altLang="ja-JP" sz="2600" b="1" kern="100" dirty="0">
                <a:latin typeface="Century" panose="02040604050505020304" pitchFamily="18" charset="0"/>
                <a:ea typeface="ＭＳ 明朝" panose="02020609040205080304" pitchFamily="17" charset="-128"/>
                <a:cs typeface="Times New Roman" panose="02020603050405020304" pitchFamily="18" charset="0"/>
              </a:rPr>
              <a:t>イ）</a:t>
            </a:r>
            <a:r>
              <a:rPr lang="ja-JP" altLang="en-US" sz="2600" b="1" kern="100" dirty="0">
                <a:latin typeface="Century" panose="02040604050505020304" pitchFamily="18" charset="0"/>
                <a:ea typeface="ＭＳ 明朝" panose="02020609040205080304" pitchFamily="17" charset="-128"/>
                <a:cs typeface="Times New Roman" panose="02020603050405020304" pitchFamily="18" charset="0"/>
              </a:rPr>
              <a:t>教育基本法１条</a:t>
            </a:r>
            <a:r>
              <a:rPr lang="ja-JP" altLang="ja-JP" sz="2600" b="1" kern="100" dirty="0">
                <a:latin typeface="Century" panose="02040604050505020304" pitchFamily="18" charset="0"/>
                <a:ea typeface="ＭＳ 明朝" panose="02020609040205080304" pitchFamily="17" charset="-128"/>
                <a:cs typeface="Times New Roman" panose="02020603050405020304" pitchFamily="18" charset="0"/>
              </a:rPr>
              <a:t>「人格の完成」に向けて、どのような</a:t>
            </a:r>
            <a:r>
              <a:rPr lang="ja-JP" altLang="en-US" sz="2600" b="1" kern="100" dirty="0">
                <a:latin typeface="Century" panose="02040604050505020304" pitchFamily="18" charset="0"/>
                <a:ea typeface="ＭＳ 明朝" panose="02020609040205080304" pitchFamily="17" charset="-128"/>
                <a:cs typeface="Times New Roman" panose="02020603050405020304" pitchFamily="18" charset="0"/>
              </a:rPr>
              <a:t>　</a:t>
            </a:r>
            <a:endParaRPr lang="en-US" altLang="ja-JP" sz="2600" b="1"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altLang="en-US" sz="2600" b="1" kern="100" dirty="0">
                <a:latin typeface="Century" panose="02040604050505020304" pitchFamily="18" charset="0"/>
                <a:ea typeface="ＭＳ 明朝" panose="02020609040205080304" pitchFamily="17" charset="-128"/>
                <a:cs typeface="Times New Roman" panose="02020603050405020304" pitchFamily="18" charset="0"/>
              </a:rPr>
              <a:t>　　人間</a:t>
            </a:r>
            <a:r>
              <a:rPr lang="ja-JP" altLang="ja-JP" sz="2600" b="1" kern="100" dirty="0">
                <a:latin typeface="Century" panose="02040604050505020304" pitchFamily="18" charset="0"/>
                <a:ea typeface="ＭＳ 明朝" panose="02020609040205080304" pitchFamily="17" charset="-128"/>
                <a:cs typeface="Times New Roman" panose="02020603050405020304" pitchFamily="18" charset="0"/>
              </a:rPr>
              <a:t>性を、どのような授業活動</a:t>
            </a:r>
            <a:r>
              <a:rPr lang="ja-JP" altLang="en-US" sz="2600" b="1" kern="100" dirty="0">
                <a:latin typeface="Century" panose="02040604050505020304" pitchFamily="18" charset="0"/>
                <a:ea typeface="ＭＳ 明朝" panose="02020609040205080304" pitchFamily="17" charset="-128"/>
                <a:cs typeface="Times New Roman" panose="02020603050405020304" pitchFamily="18" charset="0"/>
              </a:rPr>
              <a:t>を通して</a:t>
            </a:r>
            <a:r>
              <a:rPr lang="ja-JP" altLang="ja-JP" sz="2600" b="1" kern="100" dirty="0">
                <a:latin typeface="Century" panose="02040604050505020304" pitchFamily="18" charset="0"/>
                <a:ea typeface="ＭＳ 明朝" panose="02020609040205080304" pitchFamily="17" charset="-128"/>
                <a:cs typeface="Times New Roman" panose="02020603050405020304" pitchFamily="18" charset="0"/>
              </a:rPr>
              <a:t>養うのかを具体的</a:t>
            </a:r>
            <a:r>
              <a:rPr lang="ja-JP" altLang="en-US" sz="2600" b="1" kern="100" dirty="0">
                <a:latin typeface="Century" panose="02040604050505020304" pitchFamily="18" charset="0"/>
                <a:ea typeface="ＭＳ 明朝" panose="02020609040205080304" pitchFamily="17" charset="-128"/>
                <a:cs typeface="Times New Roman" panose="02020603050405020304" pitchFamily="18" charset="0"/>
              </a:rPr>
              <a:t>　</a:t>
            </a:r>
            <a:endParaRPr lang="en-US" altLang="ja-JP" sz="2600" b="1"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altLang="en-US" sz="2600" b="1"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600" b="1" kern="100" dirty="0">
                <a:latin typeface="Century" panose="02040604050505020304" pitchFamily="18" charset="0"/>
                <a:ea typeface="ＭＳ 明朝" panose="02020609040205080304" pitchFamily="17" charset="-128"/>
                <a:cs typeface="Times New Roman" panose="02020603050405020304" pitchFamily="18" charset="0"/>
              </a:rPr>
              <a:t>に</a:t>
            </a:r>
            <a:r>
              <a:rPr lang="ja-JP" altLang="en-US" sz="2600" b="1" kern="100" dirty="0">
                <a:latin typeface="Century" panose="02040604050505020304" pitchFamily="18" charset="0"/>
                <a:ea typeface="ＭＳ 明朝" panose="02020609040205080304" pitchFamily="17" charset="-128"/>
                <a:cs typeface="Times New Roman" panose="02020603050405020304" pitchFamily="18" charset="0"/>
              </a:rPr>
              <a:t>設定</a:t>
            </a:r>
            <a:r>
              <a:rPr lang="ja-JP" altLang="ja-JP" sz="2600" b="1" kern="100" dirty="0">
                <a:latin typeface="Century" panose="02040604050505020304" pitchFamily="18" charset="0"/>
                <a:ea typeface="ＭＳ 明朝" panose="02020609040205080304" pitchFamily="17" charset="-128"/>
                <a:cs typeface="Times New Roman" panose="02020603050405020304" pitchFamily="18" charset="0"/>
              </a:rPr>
              <a:t>している。</a:t>
            </a:r>
            <a:r>
              <a:rPr lang="ja-JP" altLang="en-US" sz="2600" b="1" kern="100" dirty="0">
                <a:latin typeface="Century" panose="02040604050505020304" pitchFamily="18" charset="0"/>
                <a:ea typeface="ＭＳ 明朝" panose="02020609040205080304" pitchFamily="17" charset="-128"/>
                <a:cs typeface="Times New Roman" panose="02020603050405020304" pitchFamily="18" charset="0"/>
              </a:rPr>
              <a:t>（教師の説法とは全く別物）</a:t>
            </a:r>
            <a:endParaRPr lang="en-US" altLang="ja-JP" sz="2600" b="1" kern="100" dirty="0">
              <a:latin typeface="Century" panose="02040604050505020304" pitchFamily="18" charset="0"/>
              <a:ea typeface="ＭＳ 明朝" panose="02020609040205080304" pitchFamily="17" charset="-128"/>
              <a:cs typeface="Times New Roman" panose="02020603050405020304" pitchFamily="18" charset="0"/>
            </a:endParaRPr>
          </a:p>
          <a:p>
            <a:pPr marL="1270" indent="0" algn="just">
              <a:buNone/>
            </a:pPr>
            <a:r>
              <a:rPr lang="ja-JP" altLang="ja-JP" sz="2600" b="1" kern="100" dirty="0">
                <a:latin typeface="Century" panose="02040604050505020304" pitchFamily="18" charset="0"/>
                <a:ea typeface="ＭＳ 明朝" panose="02020609040205080304" pitchFamily="17" charset="-128"/>
                <a:cs typeface="Times New Roman" panose="02020603050405020304" pitchFamily="18" charset="0"/>
              </a:rPr>
              <a:t>ウ）目指す「英語力」</a:t>
            </a:r>
            <a:r>
              <a:rPr lang="ja-JP" altLang="en-US" sz="2600" b="1" kern="100" dirty="0">
                <a:latin typeface="Century" panose="02040604050505020304" pitchFamily="18" charset="0"/>
                <a:ea typeface="ＭＳ 明朝" panose="02020609040205080304" pitchFamily="17" charset="-128"/>
                <a:cs typeface="Times New Roman" panose="02020603050405020304" pitchFamily="18" charset="0"/>
              </a:rPr>
              <a:t>とは</a:t>
            </a:r>
            <a:r>
              <a:rPr lang="ja-JP" altLang="ja-JP" sz="260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2600" b="1" kern="100" dirty="0">
                <a:latin typeface="Century" panose="02040604050505020304" pitchFamily="18" charset="0"/>
                <a:ea typeface="ＭＳ 明朝" panose="02020609040205080304" pitchFamily="17" charset="-128"/>
                <a:cs typeface="Times New Roman" panose="02020603050405020304" pitchFamily="18" charset="0"/>
              </a:rPr>
              <a:t>何ができる力なのか、</a:t>
            </a:r>
            <a:r>
              <a:rPr lang="ja-JP" altLang="ja-JP" sz="2600" b="1" kern="100" dirty="0">
                <a:latin typeface="Century" panose="02040604050505020304" pitchFamily="18" charset="0"/>
                <a:ea typeface="ＭＳ 明朝" panose="02020609040205080304" pitchFamily="17" charset="-128"/>
                <a:cs typeface="Times New Roman" panose="02020603050405020304" pitchFamily="18" charset="0"/>
              </a:rPr>
              <a:t>具体的に</a:t>
            </a:r>
            <a:r>
              <a:rPr lang="ja-JP" altLang="en-US" sz="2600" b="1" kern="100" dirty="0">
                <a:latin typeface="Century" panose="02040604050505020304" pitchFamily="18" charset="0"/>
                <a:ea typeface="ＭＳ 明朝" panose="02020609040205080304" pitchFamily="17" charset="-128"/>
                <a:cs typeface="Times New Roman" panose="02020603050405020304" pitchFamily="18" charset="0"/>
              </a:rPr>
              <a:t>規　</a:t>
            </a:r>
            <a:endParaRPr lang="en-US" altLang="ja-JP" sz="2600" b="1" kern="100" dirty="0">
              <a:latin typeface="Century" panose="02040604050505020304" pitchFamily="18" charset="0"/>
              <a:ea typeface="ＭＳ 明朝" panose="02020609040205080304" pitchFamily="17" charset="-128"/>
              <a:cs typeface="Times New Roman" panose="02020603050405020304" pitchFamily="18" charset="0"/>
            </a:endParaRPr>
          </a:p>
          <a:p>
            <a:pPr marL="1270" indent="0" algn="just">
              <a:buNone/>
            </a:pPr>
            <a:r>
              <a:rPr lang="ja-JP" altLang="en-US" sz="2600" b="1" kern="100" dirty="0">
                <a:latin typeface="Century" panose="02040604050505020304" pitchFamily="18" charset="0"/>
                <a:ea typeface="ＭＳ 明朝" panose="02020609040205080304" pitchFamily="17" charset="-128"/>
                <a:cs typeface="Times New Roman" panose="02020603050405020304" pitchFamily="18" charset="0"/>
              </a:rPr>
              <a:t>　　定して養成</a:t>
            </a:r>
            <a:r>
              <a:rPr lang="ja-JP" altLang="ja-JP" sz="2600" b="1" kern="100" dirty="0">
                <a:latin typeface="Century" panose="02040604050505020304" pitchFamily="18" charset="0"/>
                <a:ea typeface="ＭＳ 明朝" panose="02020609040205080304" pitchFamily="17" charset="-128"/>
                <a:cs typeface="Times New Roman" panose="02020603050405020304" pitchFamily="18" charset="0"/>
              </a:rPr>
              <a:t>している</a:t>
            </a:r>
            <a:endParaRPr lang="en-US" altLang="ja-JP" sz="2600" b="1" kern="100" dirty="0">
              <a:latin typeface="Century" panose="02040604050505020304" pitchFamily="18" charset="0"/>
              <a:ea typeface="ＭＳ 明朝" panose="02020609040205080304" pitchFamily="17" charset="-128"/>
              <a:cs typeface="Times New Roman" panose="02020603050405020304" pitchFamily="18" charset="0"/>
            </a:endParaRPr>
          </a:p>
          <a:p>
            <a:pPr marL="1270" indent="0" algn="just">
              <a:buNone/>
            </a:pP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200" kern="100" dirty="0">
                <a:latin typeface="Century" panose="02040604050505020304" pitchFamily="18" charset="0"/>
                <a:ea typeface="ＭＳ 明朝" panose="02020609040205080304" pitchFamily="17" charset="-128"/>
                <a:cs typeface="Times New Roman" panose="02020603050405020304" pitchFamily="18" charset="0"/>
              </a:rPr>
              <a:t>（英語授業参加力・英語プレゼン力・英語交渉力・英語討論力）</a:t>
            </a:r>
            <a:endParaRPr lang="en-US" altLang="ja-JP" sz="2200" kern="100" dirty="0">
              <a:latin typeface="Century" panose="02040604050505020304" pitchFamily="18" charset="0"/>
              <a:ea typeface="ＭＳ 明朝" panose="02020609040205080304" pitchFamily="17" charset="-128"/>
              <a:cs typeface="Times New Roman" panose="02020603050405020304" pitchFamily="18" charset="0"/>
            </a:endParaRPr>
          </a:p>
          <a:p>
            <a:pPr marL="1270" indent="0" algn="just">
              <a:lnSpc>
                <a:spcPct val="120000"/>
              </a:lnSpc>
              <a:buNone/>
            </a:pPr>
            <a:r>
              <a:rPr lang="ja-JP" altLang="ja-JP" sz="2600" b="1" kern="100" dirty="0">
                <a:latin typeface="Century" panose="02040604050505020304" pitchFamily="18" charset="0"/>
                <a:ea typeface="ＭＳ 明朝" panose="02020609040205080304" pitchFamily="17" charset="-128"/>
                <a:cs typeface="Times New Roman" panose="02020603050405020304" pitchFamily="18" charset="0"/>
              </a:rPr>
              <a:t>エ</a:t>
            </a:r>
            <a:r>
              <a:rPr lang="ja-JP" altLang="en-US" sz="260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3000" b="1" dirty="0">
                <a:latin typeface="ＭＳ 明朝" panose="02020609040205080304" pitchFamily="17" charset="-128"/>
                <a:ea typeface="ＭＳ 明朝" panose="02020609040205080304" pitchFamily="17" charset="-128"/>
              </a:rPr>
              <a:t>授業内容が生徒の成長欲求と関連づけられているので、英語の得意・不得意に関わらず楽しく授業に参加できる</a:t>
            </a:r>
            <a:r>
              <a:rPr lang="ja-JP" altLang="en-US" sz="3200" b="1" dirty="0">
                <a:latin typeface="ＭＳ 明朝" panose="02020609040205080304" pitchFamily="17" charset="-128"/>
                <a:ea typeface="ＭＳ 明朝" panose="02020609040205080304" pitchFamily="17" charset="-128"/>
              </a:rPr>
              <a:t>。</a:t>
            </a:r>
            <a:endParaRPr lang="en-US" altLang="ja-JP" sz="3200" b="1" dirty="0">
              <a:latin typeface="ＭＳ 明朝" panose="02020609040205080304" pitchFamily="17" charset="-128"/>
              <a:ea typeface="ＭＳ 明朝" panose="02020609040205080304" pitchFamily="17" charset="-128"/>
            </a:endParaRPr>
          </a:p>
          <a:p>
            <a:pPr marL="1270" indent="0" algn="just">
              <a:lnSpc>
                <a:spcPct val="120000"/>
              </a:lnSpc>
              <a:buNone/>
            </a:pPr>
            <a:r>
              <a:rPr lang="ja-JP" altLang="en-US" sz="2600" dirty="0">
                <a:latin typeface="ＭＳ 明朝" panose="02020609040205080304" pitchFamily="17" charset="-128"/>
                <a:ea typeface="ＭＳ 明朝" panose="02020609040205080304" pitchFamily="17" charset="-128"/>
              </a:rPr>
              <a:t>　若者のあこがれ、夢、不安、問題意識、希望、自信、共感、仲間、友情、協力、勇気、正義が脈打つ授業</a:t>
            </a:r>
          </a:p>
        </p:txBody>
      </p:sp>
    </p:spTree>
    <p:extLst>
      <p:ext uri="{BB962C8B-B14F-4D97-AF65-F5344CB8AC3E}">
        <p14:creationId xmlns:p14="http://schemas.microsoft.com/office/powerpoint/2010/main" val="3087510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D119E2-CB1B-F959-3D6C-8386B1D69259}"/>
              </a:ext>
            </a:extLst>
          </p:cNvPr>
          <p:cNvSpPr>
            <a:spLocks noGrp="1"/>
          </p:cNvSpPr>
          <p:nvPr>
            <p:ph type="title"/>
          </p:nvPr>
        </p:nvSpPr>
        <p:spPr>
          <a:xfrm>
            <a:off x="681038" y="766119"/>
            <a:ext cx="8543925" cy="506627"/>
          </a:xfrm>
          <a:solidFill>
            <a:srgbClr val="6DFFAF"/>
          </a:solidFill>
        </p:spPr>
        <p:txBody>
          <a:bodyPr>
            <a:normAutofit fontScale="90000"/>
          </a:bodyPr>
          <a:lstStyle/>
          <a:p>
            <a:r>
              <a:rPr kumimoji="1" lang="ja-JP" altLang="en-US" sz="4000" dirty="0"/>
              <a:t>依拠する理論（１）</a:t>
            </a:r>
          </a:p>
        </p:txBody>
      </p:sp>
      <p:sp>
        <p:nvSpPr>
          <p:cNvPr id="3" name="タイトル 1">
            <a:extLst>
              <a:ext uri="{FF2B5EF4-FFF2-40B4-BE49-F238E27FC236}">
                <a16:creationId xmlns:a16="http://schemas.microsoft.com/office/drawing/2014/main" id="{444AC177-7C1E-303B-7EEF-BB88CE3638B5}"/>
              </a:ext>
            </a:extLst>
          </p:cNvPr>
          <p:cNvSpPr txBox="1">
            <a:spLocks/>
          </p:cNvSpPr>
          <p:nvPr/>
        </p:nvSpPr>
        <p:spPr>
          <a:xfrm>
            <a:off x="0" y="1851328"/>
            <a:ext cx="85439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a:p>
        </p:txBody>
      </p:sp>
      <p:sp>
        <p:nvSpPr>
          <p:cNvPr id="4" name="テキスト ボックス 3">
            <a:extLst>
              <a:ext uri="{FF2B5EF4-FFF2-40B4-BE49-F238E27FC236}">
                <a16:creationId xmlns:a16="http://schemas.microsoft.com/office/drawing/2014/main" id="{C13B55AB-C81E-FBAE-5D87-BBCF85B6BCAD}"/>
              </a:ext>
            </a:extLst>
          </p:cNvPr>
          <p:cNvSpPr txBox="1"/>
          <p:nvPr/>
        </p:nvSpPr>
        <p:spPr>
          <a:xfrm>
            <a:off x="681037" y="2038865"/>
            <a:ext cx="8543925" cy="3600986"/>
          </a:xfrm>
          <a:prstGeom prst="rect">
            <a:avLst/>
          </a:prstGeom>
          <a:solidFill>
            <a:srgbClr val="B7FFD8"/>
          </a:solidFill>
        </p:spPr>
        <p:txBody>
          <a:bodyPr wrap="square" rtlCol="0">
            <a:spAutoFit/>
          </a:bodyPr>
          <a:lstStyle/>
          <a:p>
            <a:r>
              <a:rPr lang="en-US" altLang="ja-JP" sz="2400" b="1" dirty="0"/>
              <a:t>1.1 Human-centered Approach to Language Teaching</a:t>
            </a:r>
            <a:r>
              <a:rPr lang="ja-JP" altLang="ja-JP" sz="2400" dirty="0"/>
              <a:t>　</a:t>
            </a:r>
            <a:endParaRPr lang="en-US" altLang="ja-JP" sz="2400" dirty="0"/>
          </a:p>
          <a:p>
            <a:r>
              <a:rPr lang="ja-JP" altLang="ja-JP" sz="2000" dirty="0"/>
              <a:t>（人間中心の言語教育）</a:t>
            </a:r>
          </a:p>
          <a:p>
            <a:r>
              <a:rPr lang="ja-JP" altLang="ja-JP" sz="2000" dirty="0"/>
              <a:t>アメリカの臨床心理学者</a:t>
            </a:r>
            <a:r>
              <a:rPr lang="en-US" altLang="ja-JP" sz="2000" dirty="0"/>
              <a:t>Karl Rogers (1902-0987</a:t>
            </a:r>
            <a:r>
              <a:rPr lang="ja-JP" altLang="ja-JP" sz="2000" dirty="0"/>
              <a:t>）</a:t>
            </a:r>
            <a:r>
              <a:rPr lang="en-US" altLang="ja-JP" sz="2000" dirty="0"/>
              <a:t>(counseling</a:t>
            </a:r>
            <a:r>
              <a:rPr lang="ja-JP" altLang="ja-JP" sz="2000" dirty="0"/>
              <a:t>の創始者</a:t>
            </a:r>
            <a:r>
              <a:rPr lang="en-US" altLang="ja-JP" sz="2000" dirty="0"/>
              <a:t>)</a:t>
            </a:r>
            <a:r>
              <a:rPr lang="ja-JP" altLang="ja-JP" sz="2000" dirty="0"/>
              <a:t>が提唱した言語教育理念</a:t>
            </a:r>
          </a:p>
          <a:p>
            <a:r>
              <a:rPr lang="ja-JP" altLang="ja-JP" sz="2400" dirty="0"/>
              <a:t>　</a:t>
            </a:r>
            <a:r>
              <a:rPr lang="en-US" altLang="ja-JP" sz="2400" dirty="0"/>
              <a:t>We need to see to it that learners understand themselves and communicate this self to others freely and nondefensively….Classroom activities and materials in language learning should therefore utilize meaningful contexts of genuine communication with persons together engaged in the process of becoming persons. (</a:t>
            </a:r>
            <a:r>
              <a:rPr lang="en-US" altLang="ja-JP" dirty="0"/>
              <a:t>Rogers in Brown, 2000, pp.90-91)</a:t>
            </a:r>
            <a:endParaRPr lang="ja-JP" altLang="ja-JP" dirty="0"/>
          </a:p>
        </p:txBody>
      </p:sp>
    </p:spTree>
    <p:extLst>
      <p:ext uri="{BB962C8B-B14F-4D97-AF65-F5344CB8AC3E}">
        <p14:creationId xmlns:p14="http://schemas.microsoft.com/office/powerpoint/2010/main" val="3944042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937DA6-8704-3AC3-592B-3C740A506D8D}"/>
              </a:ext>
            </a:extLst>
          </p:cNvPr>
          <p:cNvSpPr>
            <a:spLocks noGrp="1"/>
          </p:cNvSpPr>
          <p:nvPr>
            <p:ph type="title"/>
          </p:nvPr>
        </p:nvSpPr>
        <p:spPr>
          <a:xfrm>
            <a:off x="338203" y="408677"/>
            <a:ext cx="9372622" cy="577913"/>
          </a:xfrm>
          <a:solidFill>
            <a:srgbClr val="FFFF00"/>
          </a:solidFill>
        </p:spPr>
        <p:txBody>
          <a:bodyPr>
            <a:normAutofit fontScale="90000"/>
          </a:bodyPr>
          <a:lstStyle/>
          <a:p>
            <a:r>
              <a:rPr lang="ja-JP" altLang="en-US" sz="4000" dirty="0"/>
              <a:t>踏み出してみよう、最初の一歩</a:t>
            </a:r>
          </a:p>
        </p:txBody>
      </p:sp>
      <p:sp>
        <p:nvSpPr>
          <p:cNvPr id="3" name="コンテンツ プレースホルダー 2">
            <a:extLst>
              <a:ext uri="{FF2B5EF4-FFF2-40B4-BE49-F238E27FC236}">
                <a16:creationId xmlns:a16="http://schemas.microsoft.com/office/drawing/2014/main" id="{C53B2489-8E98-7B8A-1281-B74B948C1939}"/>
              </a:ext>
            </a:extLst>
          </p:cNvPr>
          <p:cNvSpPr>
            <a:spLocks noGrp="1"/>
          </p:cNvSpPr>
          <p:nvPr>
            <p:ph idx="1"/>
          </p:nvPr>
        </p:nvSpPr>
        <p:spPr>
          <a:xfrm>
            <a:off x="422425" y="986589"/>
            <a:ext cx="9372622" cy="5305927"/>
          </a:xfrm>
          <a:solidFill>
            <a:schemeClr val="accent5">
              <a:lumMod val="20000"/>
              <a:lumOff val="80000"/>
            </a:schemeClr>
          </a:solidFill>
        </p:spPr>
        <p:txBody>
          <a:bodyPr>
            <a:normAutofit fontScale="85000" lnSpcReduction="20000"/>
          </a:bodyPr>
          <a:lstStyle/>
          <a:p>
            <a:pPr marL="514350" indent="-514350">
              <a:lnSpc>
                <a:spcPct val="120000"/>
              </a:lnSpc>
              <a:buFont typeface="+mj-ea"/>
              <a:buAutoNum type="circleNumDbPlain"/>
            </a:pPr>
            <a:r>
              <a:rPr lang="ja-JP" altLang="ja-JP" b="1" kern="100" dirty="0">
                <a:solidFill>
                  <a:srgbClr val="00B05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人格の完成を志向する授業づくりの第一歩は、教師が学習者一人ひとりの内面に関心を持ち、共感を持って耳を傾けること</a:t>
            </a:r>
            <a:r>
              <a:rPr lang="ja-JP" altLang="en-US" b="1" kern="100" dirty="0">
                <a:solidFill>
                  <a:srgbClr val="00B05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から始まる</a:t>
            </a:r>
            <a:r>
              <a:rPr lang="ja-JP" altLang="ja-JP" b="1" kern="100" dirty="0">
                <a:solidFill>
                  <a:srgbClr val="00B05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a:t>
            </a:r>
            <a:r>
              <a:rPr lang="ja-JP" altLang="en-US" b="1" kern="100" dirty="0">
                <a:solidFill>
                  <a:srgbClr val="00B05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（「我と汝」）</a:t>
            </a:r>
            <a:endParaRPr lang="en-US" altLang="ja-JP" b="1" kern="100" dirty="0">
              <a:solidFill>
                <a:srgbClr val="00B05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endParaRPr>
          </a:p>
          <a:p>
            <a:pPr marL="514350" indent="-514350">
              <a:lnSpc>
                <a:spcPct val="120000"/>
              </a:lnSpc>
              <a:buFont typeface="+mj-ea"/>
              <a:buAutoNum type="circleNumDbPlain"/>
            </a:pPr>
            <a:r>
              <a:rPr lang="ja-JP" altLang="ja-JP" b="1" kern="100" dirty="0">
                <a:solidFill>
                  <a:srgbClr val="FF990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たとえば</a:t>
            </a:r>
            <a:r>
              <a:rPr lang="ja-JP" altLang="en-US" b="1" kern="100" dirty="0">
                <a:solidFill>
                  <a:srgbClr val="FF990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いつも</a:t>
            </a:r>
            <a:r>
              <a:rPr lang="ja-JP" altLang="ja-JP" b="1" kern="100" dirty="0">
                <a:solidFill>
                  <a:srgbClr val="FF990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の</a:t>
            </a:r>
            <a:r>
              <a:rPr lang="en-US" altLang="ja-JP" b="1" kern="100" dirty="0">
                <a:solidFill>
                  <a:srgbClr val="FF990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a:t>
            </a:r>
            <a:r>
              <a:rPr lang="ja-JP" altLang="ja-JP" b="1" kern="100" dirty="0">
                <a:solidFill>
                  <a:srgbClr val="FF990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内容理解活動</a:t>
            </a:r>
            <a:r>
              <a:rPr lang="en-US" altLang="ja-JP" b="1" kern="100" dirty="0">
                <a:solidFill>
                  <a:srgbClr val="FF990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a:t>
            </a:r>
            <a:r>
              <a:rPr lang="ja-JP" altLang="ja-JP" b="1" kern="100" dirty="0">
                <a:solidFill>
                  <a:srgbClr val="FF990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が済んだ後に、「物語の登場人物の</a:t>
            </a:r>
            <a:r>
              <a:rPr lang="ja-JP" altLang="en-US" b="1" kern="100" dirty="0">
                <a:solidFill>
                  <a:srgbClr val="FF990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誰か</a:t>
            </a:r>
            <a:r>
              <a:rPr lang="ja-JP" altLang="ja-JP" b="1" kern="100" dirty="0">
                <a:solidFill>
                  <a:srgbClr val="FF990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一人に、</a:t>
            </a:r>
            <a:r>
              <a:rPr lang="en-US" altLang="ja-JP" b="1" kern="100" dirty="0">
                <a:solidFill>
                  <a:srgbClr val="FF990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30</a:t>
            </a:r>
            <a:r>
              <a:rPr lang="ja-JP" altLang="ja-JP" b="1" kern="100" dirty="0">
                <a:solidFill>
                  <a:srgbClr val="FF990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語程度であなたの思いを手紙</a:t>
            </a:r>
            <a:r>
              <a:rPr lang="ja-JP" altLang="en-US" b="1" kern="100" dirty="0">
                <a:solidFill>
                  <a:srgbClr val="FF990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に</a:t>
            </a:r>
            <a:r>
              <a:rPr lang="ja-JP" altLang="ja-JP" b="1" kern="100" dirty="0">
                <a:solidFill>
                  <a:srgbClr val="FF990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書</a:t>
            </a:r>
            <a:r>
              <a:rPr lang="ja-JP" altLang="en-US" b="1" kern="100" dirty="0">
                <a:solidFill>
                  <a:srgbClr val="FF990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き</a:t>
            </a:r>
            <a:r>
              <a:rPr lang="ja-JP" altLang="ja-JP" b="1" kern="100" dirty="0">
                <a:solidFill>
                  <a:srgbClr val="FF990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ましょう」と投げかけ</a:t>
            </a:r>
            <a:r>
              <a:rPr lang="ja-JP" altLang="en-US" b="1" kern="100" dirty="0">
                <a:solidFill>
                  <a:srgbClr val="FF990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てみ</a:t>
            </a:r>
            <a:r>
              <a:rPr lang="ja-JP" altLang="ja-JP" b="1" kern="100" dirty="0">
                <a:solidFill>
                  <a:srgbClr val="FF990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る。</a:t>
            </a:r>
            <a:endParaRPr lang="en-US" altLang="ja-JP" b="1" kern="100" dirty="0">
              <a:solidFill>
                <a:srgbClr val="FF990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endParaRPr>
          </a:p>
          <a:p>
            <a:pPr marL="514350" indent="-514350">
              <a:lnSpc>
                <a:spcPct val="120000"/>
              </a:lnSpc>
              <a:buFont typeface="+mj-ea"/>
              <a:buAutoNum type="circleNumDbPlain"/>
            </a:pPr>
            <a:r>
              <a:rPr lang="ja-JP" altLang="en-US" b="1" kern="100" dirty="0">
                <a:solidFill>
                  <a:srgbClr val="FF00FF"/>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提出され</a:t>
            </a:r>
            <a:r>
              <a:rPr lang="ja-JP" altLang="ja-JP" b="1" kern="100" dirty="0">
                <a:solidFill>
                  <a:srgbClr val="FF00FF"/>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た作品に、教師が一</a:t>
            </a:r>
            <a:r>
              <a:rPr lang="ja-JP" altLang="en-US" b="1" kern="100" dirty="0">
                <a:solidFill>
                  <a:srgbClr val="FF00FF"/>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人の</a:t>
            </a:r>
            <a:r>
              <a:rPr lang="ja-JP" altLang="ja-JP" b="1" kern="100" dirty="0">
                <a:solidFill>
                  <a:srgbClr val="FF00FF"/>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読者として内容中心のコメントを</a:t>
            </a:r>
            <a:r>
              <a:rPr lang="ja-JP" altLang="en-US" b="1" kern="100" dirty="0">
                <a:solidFill>
                  <a:srgbClr val="FF00FF"/>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個別</a:t>
            </a:r>
            <a:r>
              <a:rPr lang="ja-JP" altLang="en-US" b="1" kern="100" dirty="0">
                <a:solidFill>
                  <a:srgbClr val="FF00FF"/>
                </a:solidFill>
                <a:highlight>
                  <a:srgbClr val="FFFFFF"/>
                </a:highlight>
                <a:latin typeface="Century" panose="02040604050505020304" pitchFamily="18" charset="0"/>
                <a:ea typeface="ＭＳ 明朝" panose="02020609040205080304" pitchFamily="17" charset="-128"/>
                <a:cs typeface="Times New Roman" panose="02020603050405020304" pitchFamily="18" charset="0"/>
              </a:rPr>
              <a:t>に</a:t>
            </a:r>
            <a:r>
              <a:rPr lang="ja-JP" altLang="ja-JP" b="1" kern="100" dirty="0">
                <a:solidFill>
                  <a:srgbClr val="FF00FF"/>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返すこ</a:t>
            </a:r>
            <a:r>
              <a:rPr lang="ja-JP" altLang="en-US" b="1" kern="100" dirty="0">
                <a:solidFill>
                  <a:srgbClr val="FF00FF"/>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と</a:t>
            </a:r>
            <a:r>
              <a:rPr lang="ja-JP" altLang="ja-JP" b="1" kern="100" dirty="0">
                <a:solidFill>
                  <a:srgbClr val="FF00FF"/>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から、</a:t>
            </a:r>
            <a:r>
              <a:rPr lang="ja-JP" altLang="en-US" b="1" kern="100" dirty="0">
                <a:solidFill>
                  <a:srgbClr val="FF00FF"/>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人間的な交流が</a:t>
            </a:r>
            <a:r>
              <a:rPr lang="ja-JP" altLang="ja-JP" b="1" kern="100" dirty="0">
                <a:solidFill>
                  <a:srgbClr val="FF00FF"/>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始められ</a:t>
            </a:r>
            <a:r>
              <a:rPr lang="ja-JP" altLang="en-US" b="1" kern="100" dirty="0">
                <a:solidFill>
                  <a:srgbClr val="FF00FF"/>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る</a:t>
            </a:r>
            <a:r>
              <a:rPr lang="ja-JP" altLang="ja-JP" b="1" kern="100" dirty="0">
                <a:solidFill>
                  <a:srgbClr val="FF00FF"/>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a:t>
            </a:r>
            <a:endParaRPr lang="en-US" altLang="ja-JP" b="1" kern="100" dirty="0">
              <a:solidFill>
                <a:srgbClr val="FF00FF"/>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endParaRPr>
          </a:p>
          <a:p>
            <a:pPr marL="514350" indent="-514350">
              <a:lnSpc>
                <a:spcPct val="120000"/>
              </a:lnSpc>
              <a:buFont typeface="+mj-ea"/>
              <a:buAutoNum type="circleNumDbPlain"/>
            </a:pPr>
            <a:endParaRPr lang="en-US" altLang="ja-JP" b="1" kern="100" dirty="0">
              <a:solidFill>
                <a:schemeClr val="accent1">
                  <a:lumMod val="75000"/>
                </a:schemeClr>
              </a:solidFill>
              <a:effectLst/>
              <a:latin typeface="Century" panose="02040604050505020304" pitchFamily="18" charset="0"/>
              <a:ea typeface="ＭＳ 明朝" panose="02020609040205080304" pitchFamily="17" charset="-128"/>
              <a:cs typeface="Times New Roman" panose="02020603050405020304" pitchFamily="18" charset="0"/>
            </a:endParaRPr>
          </a:p>
          <a:p>
            <a:pPr marL="514350" indent="-514350">
              <a:lnSpc>
                <a:spcPct val="120000"/>
              </a:lnSpc>
              <a:buFont typeface="+mj-ea"/>
              <a:buAutoNum type="circleNumDbPlain"/>
            </a:pPr>
            <a:r>
              <a:rPr lang="ja-JP" altLang="en-US" b="1"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rPr>
              <a:t>生徒の心の水脈を掘り当てた時、英語授業は生徒にとっても、教師にとっても、大きな楽しみに変わる。</a:t>
            </a:r>
            <a:r>
              <a:rPr lang="ja-JP" altLang="en-US" b="1" kern="100" dirty="0">
                <a:solidFill>
                  <a:srgbClr val="00B05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 </a:t>
            </a:r>
            <a:r>
              <a:rPr lang="ja-JP" altLang="en-US" b="1" kern="100" dirty="0">
                <a:solidFill>
                  <a:srgbClr val="00B0F0"/>
                </a:solidFill>
                <a:effectLst/>
                <a:highlight>
                  <a:srgbClr val="FFFFFF"/>
                </a:highlight>
                <a:latin typeface="Century" panose="02040604050505020304" pitchFamily="18" charset="0"/>
                <a:ea typeface="ＭＳ 明朝" panose="02020609040205080304" pitchFamily="17" charset="-128"/>
                <a:cs typeface="Times New Roman" panose="02020603050405020304" pitchFamily="18" charset="0"/>
              </a:rPr>
              <a:t>→生徒が自信を持ち、自己肯定感が向上、教師が生徒から学べる</a:t>
            </a:r>
            <a:endParaRPr lang="ja-JP" altLang="ja-JP" b="1"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2564280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E85CCC-44A1-FE5D-59E8-3870AC1F7CC2}"/>
              </a:ext>
            </a:extLst>
          </p:cNvPr>
          <p:cNvSpPr>
            <a:spLocks noGrp="1"/>
          </p:cNvSpPr>
          <p:nvPr>
            <p:ph type="title"/>
          </p:nvPr>
        </p:nvSpPr>
        <p:spPr>
          <a:xfrm>
            <a:off x="400833" y="625905"/>
            <a:ext cx="9441759" cy="529796"/>
          </a:xfrm>
          <a:solidFill>
            <a:srgbClr val="FFFF00"/>
          </a:solidFill>
        </p:spPr>
        <p:txBody>
          <a:bodyPr>
            <a:normAutofit fontScale="90000"/>
          </a:bodyPr>
          <a:lstStyle/>
          <a:p>
            <a:r>
              <a:rPr kumimoji="1" lang="ja-JP" altLang="en-US" sz="4000" dirty="0"/>
              <a:t>もっと知りたい方のために</a:t>
            </a:r>
          </a:p>
        </p:txBody>
      </p:sp>
      <p:sp>
        <p:nvSpPr>
          <p:cNvPr id="3" name="コンテンツ プレースホルダー 2">
            <a:extLst>
              <a:ext uri="{FF2B5EF4-FFF2-40B4-BE49-F238E27FC236}">
                <a16:creationId xmlns:a16="http://schemas.microsoft.com/office/drawing/2014/main" id="{8313327B-DF06-0450-193F-9C854DB7457E}"/>
              </a:ext>
            </a:extLst>
          </p:cNvPr>
          <p:cNvSpPr>
            <a:spLocks noGrp="1"/>
          </p:cNvSpPr>
          <p:nvPr>
            <p:ph idx="1"/>
          </p:nvPr>
        </p:nvSpPr>
        <p:spPr>
          <a:xfrm>
            <a:off x="400833" y="1182912"/>
            <a:ext cx="9297962" cy="3675798"/>
          </a:xfrm>
        </p:spPr>
        <p:txBody>
          <a:bodyPr>
            <a:normAutofit lnSpcReduction="10000"/>
          </a:bodyPr>
          <a:lstStyle/>
          <a:p>
            <a:pPr marL="0" indent="0">
              <a:buNone/>
            </a:pPr>
            <a:r>
              <a:rPr kumimoji="1" lang="ja-JP" altLang="en-US" dirty="0">
                <a:solidFill>
                  <a:srgbClr val="7030A0"/>
                </a:solidFill>
              </a:rPr>
              <a:t>１．ヒューマニスティック英語教育研究会</a:t>
            </a:r>
            <a:endParaRPr kumimoji="1" lang="en-US" altLang="ja-JP" dirty="0">
              <a:solidFill>
                <a:srgbClr val="7030A0"/>
              </a:solidFill>
            </a:endParaRPr>
          </a:p>
          <a:p>
            <a:pPr marL="0" indent="0">
              <a:buNone/>
            </a:pPr>
            <a:r>
              <a:rPr lang="ja-JP" altLang="en-US" dirty="0">
                <a:solidFill>
                  <a:srgbClr val="7030A0"/>
                </a:solidFill>
              </a:rPr>
              <a:t>　　</a:t>
            </a:r>
            <a:r>
              <a:rPr kumimoji="1" lang="ja-JP" altLang="en-US" dirty="0">
                <a:solidFill>
                  <a:srgbClr val="7030A0"/>
                </a:solidFill>
              </a:rPr>
              <a:t>ホームページ</a:t>
            </a:r>
            <a:r>
              <a:rPr lang="ja-JP" altLang="en-US" sz="2400" dirty="0">
                <a:solidFill>
                  <a:srgbClr val="FF0000"/>
                </a:solidFill>
              </a:rPr>
              <a:t>（本日のスライドもダウンロード</a:t>
            </a:r>
            <a:endParaRPr lang="en-US" altLang="ja-JP" sz="2400" dirty="0">
              <a:solidFill>
                <a:srgbClr val="FF0000"/>
              </a:solidFill>
            </a:endParaRPr>
          </a:p>
          <a:p>
            <a:pPr marL="0" indent="0">
              <a:buNone/>
            </a:pPr>
            <a:r>
              <a:rPr lang="ja-JP" altLang="en-US" sz="2400" dirty="0">
                <a:solidFill>
                  <a:srgbClr val="FF0000"/>
                </a:solidFill>
              </a:rPr>
              <a:t>　　　できます）</a:t>
            </a:r>
            <a:endParaRPr lang="en-US" altLang="ja-JP" sz="2400" dirty="0">
              <a:solidFill>
                <a:srgbClr val="FF0000"/>
              </a:solidFill>
            </a:endParaRPr>
          </a:p>
          <a:p>
            <a:pPr marL="0" indent="0">
              <a:buNone/>
            </a:pPr>
            <a:endParaRPr lang="en-US" altLang="ja-JP" sz="2400" dirty="0">
              <a:solidFill>
                <a:srgbClr val="C00000"/>
              </a:solidFill>
            </a:endParaRPr>
          </a:p>
          <a:p>
            <a:pPr marL="0" indent="0">
              <a:buNone/>
            </a:pPr>
            <a:r>
              <a:rPr lang="ja-JP" altLang="en-US" sz="2400" dirty="0">
                <a:solidFill>
                  <a:srgbClr val="C00000"/>
                </a:solidFill>
              </a:rPr>
              <a:t>２．</a:t>
            </a:r>
            <a:r>
              <a:rPr lang="en-US" altLang="ja-JP" sz="2400" dirty="0">
                <a:solidFill>
                  <a:srgbClr val="C00000"/>
                </a:solidFill>
              </a:rPr>
              <a:t>『</a:t>
            </a:r>
            <a:r>
              <a:rPr lang="ja-JP" altLang="en-US" sz="2400" dirty="0">
                <a:solidFill>
                  <a:srgbClr val="C00000"/>
                </a:solidFill>
              </a:rPr>
              <a:t>ヒューマニスティック英語教育研究会紀要</a:t>
            </a:r>
            <a:endParaRPr lang="en-US" altLang="ja-JP" sz="2400" dirty="0">
              <a:solidFill>
                <a:srgbClr val="C00000"/>
              </a:solidFill>
            </a:endParaRPr>
          </a:p>
          <a:p>
            <a:pPr marL="0" indent="0">
              <a:buNone/>
            </a:pPr>
            <a:r>
              <a:rPr lang="ja-JP" altLang="en-US" sz="2000" dirty="0">
                <a:solidFill>
                  <a:srgbClr val="C00000"/>
                </a:solidFill>
              </a:rPr>
              <a:t>　　　第１号～第</a:t>
            </a:r>
            <a:r>
              <a:rPr lang="en-US" altLang="ja-JP" sz="2000" dirty="0">
                <a:solidFill>
                  <a:srgbClr val="C00000"/>
                </a:solidFill>
              </a:rPr>
              <a:t>5</a:t>
            </a:r>
            <a:r>
              <a:rPr lang="ja-JP" altLang="en-US" sz="2000" dirty="0">
                <a:solidFill>
                  <a:srgbClr val="C00000"/>
                </a:solidFill>
              </a:rPr>
              <a:t>号</a:t>
            </a:r>
            <a:r>
              <a:rPr lang="en-US" altLang="ja-JP" sz="2000" dirty="0">
                <a:solidFill>
                  <a:srgbClr val="C00000"/>
                </a:solidFill>
              </a:rPr>
              <a:t>』</a:t>
            </a:r>
            <a:r>
              <a:rPr lang="ja-JP" altLang="en-US" sz="2000" dirty="0">
                <a:solidFill>
                  <a:srgbClr val="C00000"/>
                </a:solidFill>
              </a:rPr>
              <a:t>　</a:t>
            </a:r>
            <a:r>
              <a:rPr lang="en-US" altLang="ja-JP" sz="2000" dirty="0">
                <a:solidFill>
                  <a:srgbClr val="C00000"/>
                </a:solidFill>
              </a:rPr>
              <a:t>Amazon</a:t>
            </a:r>
            <a:r>
              <a:rPr lang="ja-JP" altLang="en-US" sz="2000" dirty="0">
                <a:solidFill>
                  <a:srgbClr val="C00000"/>
                </a:solidFill>
              </a:rPr>
              <a:t>書店</a:t>
            </a:r>
            <a:r>
              <a:rPr lang="en-US" altLang="ja-JP" sz="2000" dirty="0">
                <a:solidFill>
                  <a:srgbClr val="C00000"/>
                </a:solidFill>
              </a:rPr>
              <a:t>/</a:t>
            </a:r>
            <a:r>
              <a:rPr lang="ja-JP" altLang="en-US" sz="2000" dirty="0">
                <a:solidFill>
                  <a:srgbClr val="C00000"/>
                </a:solidFill>
              </a:rPr>
              <a:t>楽天ブックス</a:t>
            </a:r>
            <a:endParaRPr lang="en-US" altLang="ja-JP" sz="2000" dirty="0">
              <a:solidFill>
                <a:srgbClr val="C0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srgbClr val="00B0F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B0F0"/>
                </a:solidFill>
                <a:effectLst/>
                <a:uLnTx/>
                <a:uFillTx/>
                <a:latin typeface="Calibri" panose="020F0502020204030204"/>
                <a:ea typeface="游ゴシック" panose="020B0400000000000000" pitchFamily="50" charset="-128"/>
                <a:cs typeface="+mn-cs"/>
              </a:rPr>
              <a:t>３．最新刊</a:t>
            </a:r>
            <a:r>
              <a:rPr kumimoji="1" lang="en-US" altLang="ja-JP" sz="2400" b="0" i="0" u="none" strike="noStrike" kern="1200" cap="none" spc="0" normalizeH="0" baseline="0" noProof="0" dirty="0">
                <a:ln>
                  <a:noFill/>
                </a:ln>
                <a:solidFill>
                  <a:srgbClr val="00B0F0"/>
                </a:solidFill>
                <a:effectLst/>
                <a:uLnTx/>
                <a:uFillTx/>
                <a:latin typeface="Calibri"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solidFill>
                  <a:srgbClr val="00B0F0"/>
                </a:solidFill>
                <a:effectLst/>
                <a:uLnTx/>
                <a:uFillTx/>
                <a:latin typeface="Calibri" panose="020F0502020204030204"/>
                <a:ea typeface="游ゴシック" panose="020B0400000000000000" pitchFamily="50" charset="-128"/>
                <a:cs typeface="+mn-cs"/>
              </a:rPr>
              <a:t>心を育てる英語授業、はじめましたー英語教師たちの挑戦と実践</a:t>
            </a:r>
            <a:r>
              <a:rPr kumimoji="1" lang="en-US" altLang="ja-JP" sz="2400" b="0" i="0" u="none" strike="noStrike" kern="1200" cap="none" spc="0" normalizeH="0" baseline="0" noProof="0" dirty="0">
                <a:ln>
                  <a:noFill/>
                </a:ln>
                <a:solidFill>
                  <a:srgbClr val="00B0F0"/>
                </a:solidFill>
                <a:effectLst/>
                <a:uLnTx/>
                <a:uFillTx/>
                <a:latin typeface="Calibri"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solidFill>
                  <a:srgbClr val="00B0F0"/>
                </a:solidFill>
                <a:effectLst/>
                <a:uLnTx/>
                <a:uFillTx/>
                <a:latin typeface="Calibri" panose="020F0502020204030204"/>
                <a:ea typeface="游ゴシック" panose="020B0400000000000000" pitchFamily="50" charset="-128"/>
                <a:cs typeface="+mn-cs"/>
              </a:rPr>
              <a:t>　</a:t>
            </a:r>
            <a:r>
              <a:rPr kumimoji="1" lang="en-US" altLang="ja-JP" sz="2400" b="0" i="0" u="none" strike="noStrike" kern="1200" cap="none" spc="0" normalizeH="0" baseline="0" noProof="0" dirty="0">
                <a:ln>
                  <a:noFill/>
                </a:ln>
                <a:solidFill>
                  <a:srgbClr val="00B0F0"/>
                </a:solidFill>
                <a:effectLst/>
                <a:uLnTx/>
                <a:uFillTx/>
                <a:latin typeface="Calibri" panose="020F0502020204030204"/>
                <a:ea typeface="游ゴシック" panose="020B0400000000000000" pitchFamily="50" charset="-128"/>
                <a:cs typeface="+mn-cs"/>
              </a:rPr>
              <a:t>265</a:t>
            </a:r>
            <a:r>
              <a:rPr kumimoji="1" lang="ja-JP" altLang="en-US" sz="2400" b="0" i="0" u="none" strike="noStrike" kern="1200" cap="none" spc="0" normalizeH="0" baseline="0" noProof="0" dirty="0">
                <a:ln>
                  <a:noFill/>
                </a:ln>
                <a:solidFill>
                  <a:srgbClr val="00B0F0"/>
                </a:solidFill>
                <a:effectLst/>
                <a:uLnTx/>
                <a:uFillTx/>
                <a:latin typeface="Calibri" panose="020F0502020204030204"/>
                <a:ea typeface="游ゴシック" panose="020B0400000000000000" pitchFamily="50" charset="-128"/>
                <a:cs typeface="+mn-cs"/>
              </a:rPr>
              <a:t>ページ　研究社</a:t>
            </a:r>
            <a:r>
              <a:rPr kumimoji="1" lang="en-US" altLang="ja-JP" sz="2400" b="0" i="0" u="none" strike="noStrike" kern="1200" cap="none" spc="0" normalizeH="0" baseline="0" noProof="0" dirty="0">
                <a:ln>
                  <a:noFill/>
                </a:ln>
                <a:solidFill>
                  <a:srgbClr val="00B0F0"/>
                </a:solidFill>
                <a:effectLst/>
                <a:uLnTx/>
                <a:uFillTx/>
                <a:latin typeface="Calibri" panose="020F0502020204030204"/>
                <a:ea typeface="游ゴシック" panose="020B0400000000000000" pitchFamily="50" charset="-128"/>
                <a:cs typeface="+mn-cs"/>
              </a:rPr>
              <a:t>.2025</a:t>
            </a:r>
            <a:r>
              <a:rPr kumimoji="1" lang="ja-JP" altLang="en-US" sz="2400" b="0" i="0" u="none" strike="noStrike" kern="1200" cap="none" spc="0" normalizeH="0" baseline="0" noProof="0" dirty="0">
                <a:ln>
                  <a:noFill/>
                </a:ln>
                <a:solidFill>
                  <a:srgbClr val="00B0F0"/>
                </a:solidFill>
                <a:effectLst/>
                <a:uLnTx/>
                <a:uFillTx/>
                <a:latin typeface="Calibri" panose="020F0502020204030204"/>
                <a:ea typeface="游ゴシック" panose="020B0400000000000000" pitchFamily="50" charset="-128"/>
                <a:cs typeface="+mn-cs"/>
              </a:rPr>
              <a:t>年</a:t>
            </a:r>
            <a:r>
              <a:rPr kumimoji="1" lang="en-US" altLang="ja-JP" sz="2400" b="0" i="0" u="none" strike="noStrike" kern="1200" cap="none" spc="0" normalizeH="0" baseline="0" noProof="0" dirty="0">
                <a:ln>
                  <a:noFill/>
                </a:ln>
                <a:solidFill>
                  <a:srgbClr val="00B0F0"/>
                </a:solidFill>
                <a:effectLst/>
                <a:uLnTx/>
                <a:uFillTx/>
                <a:latin typeface="Calibri" panose="020F0502020204030204"/>
                <a:ea typeface="游ゴシック" panose="020B0400000000000000" pitchFamily="50" charset="-128"/>
                <a:cs typeface="+mn-cs"/>
              </a:rPr>
              <a:t>2</a:t>
            </a:r>
            <a:r>
              <a:rPr kumimoji="1" lang="ja-JP" altLang="en-US" sz="2400" b="0" i="0" u="none" strike="noStrike" kern="1200" cap="none" spc="0" normalizeH="0" baseline="0" noProof="0" dirty="0">
                <a:ln>
                  <a:noFill/>
                </a:ln>
                <a:solidFill>
                  <a:srgbClr val="00B0F0"/>
                </a:solidFill>
                <a:effectLst/>
                <a:uLnTx/>
                <a:uFillTx/>
                <a:latin typeface="Calibri" panose="020F0502020204030204"/>
                <a:ea typeface="游ゴシック" panose="020B0400000000000000" pitchFamily="50" charset="-128"/>
                <a:cs typeface="+mn-cs"/>
              </a:rPr>
              <a:t>月</a:t>
            </a:r>
            <a:r>
              <a:rPr kumimoji="1" lang="en-US" altLang="ja-JP" sz="2400" b="0" i="0" u="none" strike="noStrike" kern="1200" cap="none" spc="0" normalizeH="0" baseline="0" noProof="0" dirty="0">
                <a:ln>
                  <a:noFill/>
                </a:ln>
                <a:solidFill>
                  <a:srgbClr val="00B0F0"/>
                </a:solidFill>
                <a:effectLst/>
                <a:uLnTx/>
                <a:uFillTx/>
                <a:latin typeface="Calibri" panose="020F0502020204030204"/>
                <a:ea typeface="游ゴシック" panose="020B0400000000000000" pitchFamily="50" charset="-128"/>
                <a:cs typeface="+mn-cs"/>
              </a:rPr>
              <a:t>25</a:t>
            </a:r>
            <a:r>
              <a:rPr kumimoji="1" lang="ja-JP" altLang="en-US" sz="2400" b="0" i="0" u="none" strike="noStrike" kern="1200" cap="none" spc="0" normalizeH="0" baseline="0" noProof="0" dirty="0">
                <a:ln>
                  <a:noFill/>
                </a:ln>
                <a:solidFill>
                  <a:srgbClr val="00B0F0"/>
                </a:solidFill>
                <a:effectLst/>
                <a:uLnTx/>
                <a:uFillTx/>
                <a:latin typeface="Calibri" panose="020F0502020204030204"/>
                <a:ea typeface="游ゴシック" panose="020B0400000000000000" pitchFamily="50" charset="-128"/>
                <a:cs typeface="+mn-cs"/>
              </a:rPr>
              <a:t>日発売</a:t>
            </a:r>
            <a:endParaRPr kumimoji="1" lang="en-US" altLang="ja-JP" sz="2400" b="0" i="0" u="none" strike="noStrike" kern="1200" cap="none" spc="0" normalizeH="0" baseline="0" noProof="0" dirty="0">
              <a:ln>
                <a:noFill/>
              </a:ln>
              <a:solidFill>
                <a:srgbClr val="00B0F0"/>
              </a:solidFill>
              <a:effectLst/>
              <a:uLnTx/>
              <a:uFillTx/>
              <a:latin typeface="Calibri" panose="020F0502020204030204"/>
              <a:ea typeface="游ゴシック" panose="020B0400000000000000" pitchFamily="50" charset="-128"/>
              <a:cs typeface="+mn-cs"/>
            </a:endParaRPr>
          </a:p>
          <a:p>
            <a:pPr marL="0" indent="0">
              <a:buNone/>
            </a:pPr>
            <a:endParaRPr lang="ja-JP" altLang="en-US" dirty="0">
              <a:solidFill>
                <a:srgbClr val="C00000"/>
              </a:solidFill>
            </a:endParaRPr>
          </a:p>
        </p:txBody>
      </p:sp>
      <p:pic>
        <p:nvPicPr>
          <p:cNvPr id="6" name="図 5">
            <a:extLst>
              <a:ext uri="{FF2B5EF4-FFF2-40B4-BE49-F238E27FC236}">
                <a16:creationId xmlns:a16="http://schemas.microsoft.com/office/drawing/2014/main" id="{8A5D624F-D203-1B90-7AC6-9C617B8A28FA}"/>
              </a:ext>
            </a:extLst>
          </p:cNvPr>
          <p:cNvPicPr>
            <a:picLocks noChangeAspect="1"/>
          </p:cNvPicPr>
          <p:nvPr/>
        </p:nvPicPr>
        <p:blipFill>
          <a:blip r:embed="rId3"/>
          <a:stretch>
            <a:fillRect/>
          </a:stretch>
        </p:blipFill>
        <p:spPr>
          <a:xfrm>
            <a:off x="7604148" y="625904"/>
            <a:ext cx="2246769" cy="2246769"/>
          </a:xfrm>
          <a:prstGeom prst="rect">
            <a:avLst/>
          </a:prstGeom>
        </p:spPr>
      </p:pic>
    </p:spTree>
    <p:extLst>
      <p:ext uri="{BB962C8B-B14F-4D97-AF65-F5344CB8AC3E}">
        <p14:creationId xmlns:p14="http://schemas.microsoft.com/office/powerpoint/2010/main" val="541967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D18920-DC51-C747-F2F5-B4916225069D}"/>
              </a:ext>
            </a:extLst>
          </p:cNvPr>
          <p:cNvSpPr>
            <a:spLocks noGrp="1"/>
          </p:cNvSpPr>
          <p:nvPr>
            <p:ph type="title"/>
          </p:nvPr>
        </p:nvSpPr>
        <p:spPr>
          <a:xfrm>
            <a:off x="412907" y="421105"/>
            <a:ext cx="9382141" cy="818149"/>
          </a:xfrm>
          <a:solidFill>
            <a:srgbClr val="FFFF00"/>
          </a:solidFill>
        </p:spPr>
        <p:txBody>
          <a:bodyPr>
            <a:normAutofit fontScale="90000"/>
          </a:bodyPr>
          <a:lstStyle/>
          <a:p>
            <a:r>
              <a:rPr lang="en-US" altLang="ja-JP" sz="2800" dirty="0">
                <a:latin typeface="HG明朝B" panose="02020809000000000000" pitchFamily="17" charset="-128"/>
                <a:ea typeface="HG明朝B" panose="02020809000000000000" pitchFamily="17" charset="-128"/>
              </a:rPr>
              <a:t>AI</a:t>
            </a:r>
            <a:r>
              <a:rPr lang="ja-JP" altLang="en-US" sz="2800" dirty="0">
                <a:latin typeface="HG明朝B" panose="02020809000000000000" pitchFamily="17" charset="-128"/>
                <a:ea typeface="HG明朝B" panose="02020809000000000000" pitchFamily="17" charset="-128"/>
              </a:rPr>
              <a:t>で既存の仕事が廃れ、新しい仕事に代わられていく時代を生きる児童・生徒に必要な資質</a:t>
            </a:r>
          </a:p>
        </p:txBody>
      </p:sp>
      <p:sp>
        <p:nvSpPr>
          <p:cNvPr id="3" name="コンテンツ プレースホルダー 2">
            <a:extLst>
              <a:ext uri="{FF2B5EF4-FFF2-40B4-BE49-F238E27FC236}">
                <a16:creationId xmlns:a16="http://schemas.microsoft.com/office/drawing/2014/main" id="{FBB4800D-77AF-D268-4B15-77D96B274A66}"/>
              </a:ext>
            </a:extLst>
          </p:cNvPr>
          <p:cNvSpPr>
            <a:spLocks noGrp="1"/>
          </p:cNvSpPr>
          <p:nvPr>
            <p:ph idx="1"/>
          </p:nvPr>
        </p:nvSpPr>
        <p:spPr>
          <a:xfrm>
            <a:off x="809947" y="1368518"/>
            <a:ext cx="9382141" cy="3880335"/>
          </a:xfrm>
        </p:spPr>
        <p:txBody>
          <a:bodyPr>
            <a:normAutofit fontScale="70000" lnSpcReduction="20000"/>
          </a:bodyPr>
          <a:lstStyle/>
          <a:p>
            <a:r>
              <a:rPr lang="en-US" altLang="ja-JP" sz="3800" b="1" dirty="0"/>
              <a:t>AI</a:t>
            </a:r>
            <a:r>
              <a:rPr lang="ja-JP" altLang="en-US" sz="3800" b="1" dirty="0"/>
              <a:t>が代行できない</a:t>
            </a:r>
            <a:r>
              <a:rPr lang="en-US" altLang="ja-JP" sz="3800" b="1" dirty="0"/>
              <a:t>vital</a:t>
            </a:r>
            <a:r>
              <a:rPr lang="ja-JP" altLang="en-US" sz="3800" b="1" dirty="0"/>
              <a:t>な資質とは</a:t>
            </a:r>
            <a:endParaRPr lang="en-US" altLang="ja-JP" sz="3800" b="1" dirty="0"/>
          </a:p>
          <a:p>
            <a:pPr marL="514350" indent="-514350">
              <a:buFont typeface="+mj-lt"/>
              <a:buAutoNum type="alphaLcPeriod"/>
            </a:pPr>
            <a:r>
              <a:rPr kumimoji="1" lang="ja-JP" altLang="en-US" dirty="0"/>
              <a:t>自分という</a:t>
            </a:r>
            <a:r>
              <a:rPr kumimoji="1" lang="ja-JP" altLang="en-US" dirty="0">
                <a:solidFill>
                  <a:srgbClr val="FF0000"/>
                </a:solidFill>
              </a:rPr>
              <a:t>人間に尊厳</a:t>
            </a:r>
            <a:r>
              <a:rPr kumimoji="1" lang="ja-JP" altLang="en-US" dirty="0"/>
              <a:t>を持ち</a:t>
            </a:r>
            <a:endParaRPr kumimoji="1" lang="en-US" altLang="ja-JP" dirty="0"/>
          </a:p>
          <a:p>
            <a:pPr marL="514350" indent="-514350">
              <a:buFont typeface="+mj-lt"/>
              <a:buAutoNum type="alphaLcPeriod"/>
            </a:pPr>
            <a:r>
              <a:rPr lang="ja-JP" altLang="en-US" dirty="0"/>
              <a:t>根拠のある</a:t>
            </a:r>
            <a:r>
              <a:rPr lang="en-US" altLang="ja-JP" dirty="0">
                <a:solidFill>
                  <a:srgbClr val="FF0000"/>
                </a:solidFill>
              </a:rPr>
              <a:t>self-confidence </a:t>
            </a:r>
            <a:r>
              <a:rPr lang="ja-JP" altLang="en-US" dirty="0"/>
              <a:t>を持ち</a:t>
            </a:r>
            <a:endParaRPr lang="en-US" altLang="ja-JP" dirty="0"/>
          </a:p>
          <a:p>
            <a:pPr marL="514350" indent="-514350">
              <a:buFont typeface="+mj-lt"/>
              <a:buAutoNum type="alphaLcPeriod"/>
            </a:pPr>
            <a:r>
              <a:rPr lang="ja-JP" altLang="en-US" dirty="0"/>
              <a:t>謙虚に</a:t>
            </a:r>
            <a:r>
              <a:rPr kumimoji="1" lang="ja-JP" altLang="en-US" dirty="0"/>
              <a:t>自分の</a:t>
            </a:r>
            <a:r>
              <a:rPr kumimoji="1" lang="ja-JP" altLang="en-US" dirty="0">
                <a:solidFill>
                  <a:srgbClr val="FF0000"/>
                </a:solidFill>
              </a:rPr>
              <a:t>良さと足りなさを自覚し</a:t>
            </a:r>
            <a:endParaRPr kumimoji="1" lang="en-US" altLang="ja-JP" dirty="0">
              <a:solidFill>
                <a:srgbClr val="FF0000"/>
              </a:solidFill>
            </a:endParaRPr>
          </a:p>
          <a:p>
            <a:pPr marL="514350" indent="-514350">
              <a:buFont typeface="+mj-lt"/>
              <a:buAutoNum type="alphaLcPeriod"/>
            </a:pPr>
            <a:r>
              <a:rPr kumimoji="1" lang="ja-JP" altLang="en-US" dirty="0"/>
              <a:t>人と分かり合うために</a:t>
            </a:r>
            <a:r>
              <a:rPr kumimoji="1" lang="ja-JP" altLang="en-US" dirty="0">
                <a:solidFill>
                  <a:srgbClr val="FF0000"/>
                </a:solidFill>
              </a:rPr>
              <a:t>言葉を尽くし</a:t>
            </a:r>
            <a:endParaRPr kumimoji="1" lang="en-US" altLang="ja-JP" dirty="0">
              <a:solidFill>
                <a:srgbClr val="FF0000"/>
              </a:solidFill>
            </a:endParaRPr>
          </a:p>
          <a:p>
            <a:pPr marL="514350" indent="-514350">
              <a:buFont typeface="+mj-lt"/>
              <a:buAutoNum type="alphaLcPeriod"/>
            </a:pPr>
            <a:r>
              <a:rPr kumimoji="1" lang="ja-JP" altLang="en-US" dirty="0">
                <a:solidFill>
                  <a:srgbClr val="FF0000"/>
                </a:solidFill>
              </a:rPr>
              <a:t>広く聞く耳を持ち</a:t>
            </a:r>
            <a:r>
              <a:rPr kumimoji="1" lang="ja-JP" altLang="en-US" dirty="0"/>
              <a:t>、深く学び、広範囲の情報をもとに判断し</a:t>
            </a:r>
            <a:endParaRPr kumimoji="1" lang="en-US" altLang="ja-JP" dirty="0"/>
          </a:p>
          <a:p>
            <a:pPr marL="514350" indent="-514350">
              <a:buFont typeface="+mj-lt"/>
              <a:buAutoNum type="alphaLcPeriod"/>
            </a:pPr>
            <a:r>
              <a:rPr kumimoji="1" lang="ja-JP" altLang="en-US" dirty="0"/>
              <a:t>困難にあっても安直・短絡的な反応を慎み、</a:t>
            </a:r>
            <a:r>
              <a:rPr kumimoji="1" lang="ja-JP" altLang="en-US" dirty="0">
                <a:solidFill>
                  <a:srgbClr val="FF0000"/>
                </a:solidFill>
              </a:rPr>
              <a:t>深く悩み考え抜く力を持ち</a:t>
            </a:r>
            <a:endParaRPr kumimoji="1" lang="en-US" altLang="ja-JP" dirty="0">
              <a:solidFill>
                <a:srgbClr val="FF0000"/>
              </a:solidFill>
            </a:endParaRPr>
          </a:p>
          <a:p>
            <a:pPr marL="514350" indent="-514350">
              <a:buFont typeface="+mj-lt"/>
              <a:buAutoNum type="alphaLcPeriod"/>
            </a:pPr>
            <a:r>
              <a:rPr lang="ja-JP" altLang="en-US" dirty="0"/>
              <a:t>物事に対して</a:t>
            </a:r>
            <a:r>
              <a:rPr lang="ja-JP" altLang="en-US" dirty="0">
                <a:solidFill>
                  <a:srgbClr val="FF0000"/>
                </a:solidFill>
              </a:rPr>
              <a:t>複数の見方や選択肢の存在を認め</a:t>
            </a:r>
            <a:r>
              <a:rPr lang="ja-JP" altLang="en-US" dirty="0"/>
              <a:t>て柔軟に事に当たり</a:t>
            </a:r>
            <a:endParaRPr lang="en-US" altLang="ja-JP" dirty="0"/>
          </a:p>
          <a:p>
            <a:pPr marL="514350" indent="-514350">
              <a:buFont typeface="+mj-lt"/>
              <a:buAutoNum type="alphaLcPeriod"/>
            </a:pPr>
            <a:r>
              <a:rPr kumimoji="1" lang="ja-JP" altLang="en-US" dirty="0"/>
              <a:t>上手に協力者をみつけ、いろいろな人と</a:t>
            </a:r>
            <a:r>
              <a:rPr kumimoji="1" lang="ja-JP" altLang="en-US" dirty="0">
                <a:solidFill>
                  <a:srgbClr val="FF0000"/>
                </a:solidFill>
              </a:rPr>
              <a:t>協力して問題に取り組み</a:t>
            </a:r>
            <a:endParaRPr kumimoji="1" lang="en-US" altLang="ja-JP" dirty="0">
              <a:solidFill>
                <a:srgbClr val="FF0000"/>
              </a:solidFill>
            </a:endParaRPr>
          </a:p>
          <a:p>
            <a:pPr marL="514350" indent="-514350">
              <a:buFont typeface="+mj-lt"/>
              <a:buAutoNum type="alphaLcPeriod"/>
            </a:pPr>
            <a:r>
              <a:rPr kumimoji="1" lang="ja-JP" altLang="en-US" dirty="0">
                <a:solidFill>
                  <a:srgbClr val="FF0000"/>
                </a:solidFill>
              </a:rPr>
              <a:t>今はまだ世に存在しない</a:t>
            </a:r>
            <a:r>
              <a:rPr kumimoji="1" lang="ja-JP" altLang="en-US" dirty="0"/>
              <a:t>、素晴らしい発明や事業を</a:t>
            </a:r>
            <a:r>
              <a:rPr kumimoji="1" lang="ja-JP" altLang="en-US" dirty="0">
                <a:solidFill>
                  <a:srgbClr val="FF0000"/>
                </a:solidFill>
              </a:rPr>
              <a:t>発想し</a:t>
            </a:r>
            <a:endParaRPr kumimoji="1" lang="en-US" altLang="ja-JP" dirty="0">
              <a:solidFill>
                <a:srgbClr val="FF0000"/>
              </a:solidFill>
            </a:endParaRPr>
          </a:p>
          <a:p>
            <a:pPr marL="514350" indent="-514350">
              <a:buFont typeface="+mj-lt"/>
              <a:buAutoNum type="alphaLcPeriod"/>
            </a:pPr>
            <a:r>
              <a:rPr kumimoji="1" lang="ja-JP" altLang="en-US" dirty="0"/>
              <a:t>自ら手がけた事業を</a:t>
            </a:r>
            <a:r>
              <a:rPr kumimoji="1" lang="ja-JP" altLang="en-US" dirty="0">
                <a:solidFill>
                  <a:srgbClr val="FF0000"/>
                </a:solidFill>
              </a:rPr>
              <a:t>責任を持って全うし、成功・失敗の責任を引き受ける</a:t>
            </a:r>
            <a:endParaRPr kumimoji="1" lang="en-US" altLang="ja-JP" dirty="0">
              <a:solidFill>
                <a:srgbClr val="FF0000"/>
              </a:solidFill>
            </a:endParaRPr>
          </a:p>
        </p:txBody>
      </p:sp>
      <p:sp>
        <p:nvSpPr>
          <p:cNvPr id="4" name="テキスト ボックス 3">
            <a:extLst>
              <a:ext uri="{FF2B5EF4-FFF2-40B4-BE49-F238E27FC236}">
                <a16:creationId xmlns:a16="http://schemas.microsoft.com/office/drawing/2014/main" id="{7603A2E1-96F8-B83C-BD03-522DC384D15D}"/>
              </a:ext>
            </a:extLst>
          </p:cNvPr>
          <p:cNvSpPr txBox="1"/>
          <p:nvPr/>
        </p:nvSpPr>
        <p:spPr>
          <a:xfrm>
            <a:off x="560812" y="5489482"/>
            <a:ext cx="7994466" cy="584775"/>
          </a:xfrm>
          <a:prstGeom prst="rect">
            <a:avLst/>
          </a:prstGeom>
          <a:solidFill>
            <a:srgbClr val="FFFF00"/>
          </a:solidFill>
        </p:spPr>
        <p:txBody>
          <a:bodyPr wrap="square" rtlCol="0">
            <a:spAutoFit/>
          </a:bodyPr>
          <a:lstStyle/>
          <a:p>
            <a:r>
              <a:rPr kumimoji="1" lang="ja-JP" altLang="en-US" sz="3200" dirty="0"/>
              <a:t>そういう力の育成に、英語教育も参画しよう。</a:t>
            </a:r>
          </a:p>
        </p:txBody>
      </p:sp>
      <p:sp>
        <p:nvSpPr>
          <p:cNvPr id="6" name="吹き出し: 円形 5">
            <a:extLst>
              <a:ext uri="{FF2B5EF4-FFF2-40B4-BE49-F238E27FC236}">
                <a16:creationId xmlns:a16="http://schemas.microsoft.com/office/drawing/2014/main" id="{5F5EBBA1-1204-472C-5CB3-86091DFC42E6}"/>
              </a:ext>
            </a:extLst>
          </p:cNvPr>
          <p:cNvSpPr/>
          <p:nvPr/>
        </p:nvSpPr>
        <p:spPr>
          <a:xfrm>
            <a:off x="6601990" y="1127889"/>
            <a:ext cx="3193058" cy="3332746"/>
          </a:xfrm>
          <a:prstGeom prst="wedgeEllipseCallout">
            <a:avLst>
              <a:gd name="adj1" fmla="val -63512"/>
              <a:gd name="adj2" fmla="val 1160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kumimoji="1" lang="ja-JP" altLang="en-US" dirty="0">
                <a:solidFill>
                  <a:schemeClr val="bg1"/>
                </a:solidFill>
              </a:rPr>
              <a:t>生涯学習的視野に立ち、本人も参加した形での、形成的評価がふさわしい</a:t>
            </a:r>
            <a:endParaRPr kumimoji="1" lang="en-US" altLang="ja-JP" dirty="0">
              <a:solidFill>
                <a:schemeClr val="bg1"/>
              </a:solidFill>
            </a:endParaRPr>
          </a:p>
          <a:p>
            <a:pPr marL="285750" indent="-285750">
              <a:buFont typeface="Wingdings" panose="05000000000000000000" pitchFamily="2" charset="2"/>
              <a:buChar char="u"/>
            </a:pPr>
            <a:r>
              <a:rPr kumimoji="1" lang="ja-JP" altLang="en-US" dirty="0">
                <a:solidFill>
                  <a:schemeClr val="bg1"/>
                </a:solidFill>
              </a:rPr>
              <a:t>どれも、相対評価では対応できない。</a:t>
            </a:r>
            <a:endParaRPr kumimoji="1" lang="en-US" altLang="ja-JP" dirty="0">
              <a:solidFill>
                <a:schemeClr val="bg1"/>
              </a:solidFill>
            </a:endParaRPr>
          </a:p>
          <a:p>
            <a:pPr marL="285750" indent="-285750">
              <a:buFont typeface="Wingdings" panose="05000000000000000000" pitchFamily="2" charset="2"/>
              <a:buChar char="u"/>
            </a:pPr>
            <a:r>
              <a:rPr kumimoji="1" lang="ja-JP" altLang="en-US" dirty="0">
                <a:solidFill>
                  <a:schemeClr val="bg1"/>
                </a:solidFill>
              </a:rPr>
              <a:t>それが出来るかどうかが、これからの教育の分かれ道</a:t>
            </a:r>
          </a:p>
        </p:txBody>
      </p:sp>
    </p:spTree>
    <p:extLst>
      <p:ext uri="{BB962C8B-B14F-4D97-AF65-F5344CB8AC3E}">
        <p14:creationId xmlns:p14="http://schemas.microsoft.com/office/powerpoint/2010/main" val="116207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81C753FD-96EC-101A-B8A4-5F69A189BEF4}"/>
              </a:ext>
            </a:extLst>
          </p:cNvPr>
          <p:cNvSpPr>
            <a:spLocks noGrp="1"/>
          </p:cNvSpPr>
          <p:nvPr>
            <p:ph type="ctrTitle"/>
          </p:nvPr>
        </p:nvSpPr>
        <p:spPr>
          <a:xfrm>
            <a:off x="1107230" y="535864"/>
            <a:ext cx="7691540" cy="1167676"/>
          </a:xfrm>
          <a:solidFill>
            <a:srgbClr val="FF0000"/>
          </a:solidFill>
        </p:spPr>
        <p:txBody>
          <a:bodyPr rtlCol="0">
            <a:normAutofit fontScale="90000"/>
          </a:bodyPr>
          <a:lstStyle>
            <a:defPPr>
              <a:defRPr lang="ja-JP"/>
            </a:defPPr>
          </a:lstStyle>
          <a:p>
            <a:pPr rtl="0">
              <a:lnSpc>
                <a:spcPct val="90000"/>
              </a:lnSpc>
            </a:pPr>
            <a:r>
              <a:rPr lang="ja-JP" altLang="en-US" sz="4000" b="1" dirty="0">
                <a:solidFill>
                  <a:schemeClr val="bg1"/>
                </a:solidFill>
              </a:rPr>
              <a:t>でも、そんな丁寧な授業</a:t>
            </a:r>
            <a:br>
              <a:rPr lang="en-US" altLang="ja-JP" sz="4000" b="1" dirty="0">
                <a:solidFill>
                  <a:schemeClr val="bg1"/>
                </a:solidFill>
              </a:rPr>
            </a:br>
            <a:r>
              <a:rPr lang="ja-JP" altLang="en-US" sz="4000" b="1" dirty="0">
                <a:solidFill>
                  <a:schemeClr val="bg1"/>
                </a:solidFill>
              </a:rPr>
              <a:t>やってる余裕有りません！</a:t>
            </a:r>
            <a:endParaRPr lang="ja-JP" sz="4000" b="1" dirty="0">
              <a:solidFill>
                <a:schemeClr val="bg1"/>
              </a:solidFill>
            </a:endParaRPr>
          </a:p>
        </p:txBody>
      </p:sp>
      <p:sp>
        <p:nvSpPr>
          <p:cNvPr id="2" name="テキスト ボックス 1">
            <a:extLst>
              <a:ext uri="{FF2B5EF4-FFF2-40B4-BE49-F238E27FC236}">
                <a16:creationId xmlns:a16="http://schemas.microsoft.com/office/drawing/2014/main" id="{F80DA0B1-1BB7-11F8-8F09-23C928B7E7C3}"/>
              </a:ext>
            </a:extLst>
          </p:cNvPr>
          <p:cNvSpPr txBox="1"/>
          <p:nvPr/>
        </p:nvSpPr>
        <p:spPr>
          <a:xfrm>
            <a:off x="894953" y="1877512"/>
            <a:ext cx="7921440" cy="5509200"/>
          </a:xfrm>
          <a:prstGeom prst="rect">
            <a:avLst/>
          </a:prstGeom>
          <a:solidFill>
            <a:schemeClr val="accent5">
              <a:lumMod val="20000"/>
              <a:lumOff val="80000"/>
            </a:schemeClr>
          </a:solidFill>
        </p:spPr>
        <p:txBody>
          <a:bodyPr wrap="square" rtlCol="0">
            <a:spAutoFit/>
          </a:bodyPr>
          <a:lstStyle/>
          <a:p>
            <a:endParaRPr kumimoji="1" lang="en-US" altLang="ja-JP" sz="2400" dirty="0"/>
          </a:p>
          <a:p>
            <a:r>
              <a:rPr kumimoji="1" lang="ja-JP" altLang="en-US" sz="2800" dirty="0"/>
              <a:t>教員の過重労働の深刻化</a:t>
            </a:r>
            <a:endParaRPr kumimoji="1" lang="en-US" altLang="ja-JP" sz="2800" dirty="0"/>
          </a:p>
          <a:p>
            <a:r>
              <a:rPr kumimoji="1" lang="ja-JP" altLang="en-US" sz="2800" dirty="0"/>
              <a:t>　</a:t>
            </a:r>
            <a:r>
              <a:rPr kumimoji="1" lang="ja-JP" altLang="en-US" sz="2000" dirty="0"/>
              <a:t>　（例：中学校教員の</a:t>
            </a:r>
            <a:r>
              <a:rPr kumimoji="1" lang="en-US" altLang="ja-JP" sz="2000" dirty="0"/>
              <a:t>4</a:t>
            </a:r>
            <a:r>
              <a:rPr kumimoji="1" lang="ja-JP" altLang="en-US" sz="2000" dirty="0"/>
              <a:t>割が月</a:t>
            </a:r>
            <a:r>
              <a:rPr kumimoji="1" lang="en-US" altLang="ja-JP" sz="2000" dirty="0"/>
              <a:t>45</a:t>
            </a:r>
            <a:r>
              <a:rPr kumimoji="1" lang="ja-JP" altLang="en-US" sz="2000" dirty="0"/>
              <a:t>時間超の時間外労働）</a:t>
            </a:r>
            <a:endParaRPr kumimoji="1" lang="en-US" altLang="ja-JP" sz="2800" dirty="0"/>
          </a:p>
          <a:p>
            <a:endParaRPr kumimoji="1" lang="en-US" altLang="ja-JP" sz="2800" dirty="0"/>
          </a:p>
          <a:p>
            <a:r>
              <a:rPr kumimoji="1" lang="ja-JP" altLang="en-US" sz="2800" dirty="0"/>
              <a:t>　　現職教員：病気・休職・離職・意欲喪失の多発</a:t>
            </a:r>
            <a:endParaRPr kumimoji="1" lang="en-US" altLang="ja-JP" sz="2800" dirty="0"/>
          </a:p>
          <a:p>
            <a:r>
              <a:rPr kumimoji="1" lang="ja-JP" altLang="en-US" sz="2800" dirty="0"/>
              <a:t>　　教員採用：志望者減少、質的低下</a:t>
            </a:r>
            <a:endParaRPr kumimoji="1" lang="en-US" altLang="ja-JP" sz="2800" dirty="0"/>
          </a:p>
          <a:p>
            <a:endParaRPr kumimoji="1" lang="en-US" altLang="ja-JP" sz="2800" dirty="0"/>
          </a:p>
          <a:p>
            <a:endParaRPr kumimoji="1" lang="en-US" altLang="ja-JP" sz="2800" dirty="0"/>
          </a:p>
          <a:p>
            <a:endParaRPr kumimoji="1" lang="en-US" altLang="ja-JP" sz="2800" dirty="0"/>
          </a:p>
          <a:p>
            <a:r>
              <a:rPr kumimoji="1" lang="ja-JP" altLang="en-US" sz="2800" dirty="0"/>
              <a:t>　　学校全体の教育力低下</a:t>
            </a:r>
            <a:endParaRPr kumimoji="1" lang="en-US" altLang="ja-JP" sz="2800" dirty="0"/>
          </a:p>
          <a:p>
            <a:endParaRPr kumimoji="1" lang="en-US" altLang="ja-JP" sz="2400" dirty="0"/>
          </a:p>
          <a:p>
            <a:endParaRPr kumimoji="1" lang="ja-JP" altLang="en-US" sz="2400" dirty="0"/>
          </a:p>
        </p:txBody>
      </p:sp>
      <p:sp>
        <p:nvSpPr>
          <p:cNvPr id="3" name="矢印: 下カーブ 2">
            <a:extLst>
              <a:ext uri="{FF2B5EF4-FFF2-40B4-BE49-F238E27FC236}">
                <a16:creationId xmlns:a16="http://schemas.microsoft.com/office/drawing/2014/main" id="{8B9C925F-E811-6D00-9C7A-970E67144BA9}"/>
              </a:ext>
            </a:extLst>
          </p:cNvPr>
          <p:cNvSpPr/>
          <p:nvPr/>
        </p:nvSpPr>
        <p:spPr>
          <a:xfrm rot="5400000">
            <a:off x="7363109" y="4302103"/>
            <a:ext cx="2369625" cy="1853174"/>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吹き出し: 線 3">
            <a:extLst>
              <a:ext uri="{FF2B5EF4-FFF2-40B4-BE49-F238E27FC236}">
                <a16:creationId xmlns:a16="http://schemas.microsoft.com/office/drawing/2014/main" id="{9C4EA8C5-A49B-7A69-1474-DCAA399F0EC7}"/>
              </a:ext>
            </a:extLst>
          </p:cNvPr>
          <p:cNvSpPr/>
          <p:nvPr/>
        </p:nvSpPr>
        <p:spPr>
          <a:xfrm>
            <a:off x="5412600" y="4745334"/>
            <a:ext cx="1853174" cy="814193"/>
          </a:xfrm>
          <a:prstGeom prst="borderCallout1">
            <a:avLst>
              <a:gd name="adj1" fmla="val 18750"/>
              <a:gd name="adj2" fmla="val -8333"/>
              <a:gd name="adj3" fmla="val -22926"/>
              <a:gd name="adj4" fmla="val -32028"/>
            </a:avLst>
          </a:prstGeom>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倍率</a:t>
            </a:r>
            <a:r>
              <a:rPr kumimoji="1" lang="en-US" altLang="ja-JP" sz="2000" dirty="0"/>
              <a:t>2</a:t>
            </a:r>
            <a:r>
              <a:rPr kumimoji="1" lang="ja-JP" altLang="en-US" sz="2000" dirty="0"/>
              <a:t>倍ならフリーパス状態</a:t>
            </a:r>
          </a:p>
        </p:txBody>
      </p:sp>
      <p:sp>
        <p:nvSpPr>
          <p:cNvPr id="6" name="矢印: 左カーブ 5">
            <a:extLst>
              <a:ext uri="{FF2B5EF4-FFF2-40B4-BE49-F238E27FC236}">
                <a16:creationId xmlns:a16="http://schemas.microsoft.com/office/drawing/2014/main" id="{225BED4C-95FA-7704-3FE1-B3978C8CB0C2}"/>
              </a:ext>
            </a:extLst>
          </p:cNvPr>
          <p:cNvSpPr/>
          <p:nvPr/>
        </p:nvSpPr>
        <p:spPr>
          <a:xfrm rot="10800000">
            <a:off x="541876" y="4288280"/>
            <a:ext cx="931324" cy="2033856"/>
          </a:xfrm>
          <a:prstGeom prst="curvedLeftArrow">
            <a:avLst>
              <a:gd name="adj1" fmla="val 21444"/>
              <a:gd name="adj2" fmla="val 50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609673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600BA5A-4BB1-7427-CAF5-04DACF4C3C84}"/>
              </a:ext>
            </a:extLst>
          </p:cNvPr>
          <p:cNvSpPr>
            <a:spLocks noGrp="1"/>
          </p:cNvSpPr>
          <p:nvPr>
            <p:ph type="title"/>
          </p:nvPr>
        </p:nvSpPr>
        <p:spPr>
          <a:xfrm>
            <a:off x="941578" y="580768"/>
            <a:ext cx="7945586" cy="1265669"/>
          </a:xfrm>
          <a:solidFill>
            <a:srgbClr val="FFFF00"/>
          </a:solidFill>
        </p:spPr>
        <p:txBody>
          <a:bodyPr/>
          <a:lstStyle/>
          <a:p>
            <a:r>
              <a:rPr lang="ja-JP" altLang="en-US" sz="2800" b="0" dirty="0">
                <a:latin typeface="HGP明朝B" panose="02020800000000000000" pitchFamily="18" charset="-128"/>
                <a:ea typeface="HGP明朝B" panose="02020800000000000000" pitchFamily="18" charset="-128"/>
              </a:rPr>
              <a:t>過重労働改善のために</a:t>
            </a:r>
            <a:br>
              <a:rPr lang="en-US" altLang="ja-JP" dirty="0"/>
            </a:br>
            <a:r>
              <a:rPr lang="ja-JP" altLang="en-US" dirty="0"/>
              <a:t>私たちにできることは有る</a:t>
            </a:r>
          </a:p>
        </p:txBody>
      </p:sp>
      <p:sp>
        <p:nvSpPr>
          <p:cNvPr id="5" name="コンテンツ プレースホルダー 4">
            <a:extLst>
              <a:ext uri="{FF2B5EF4-FFF2-40B4-BE49-F238E27FC236}">
                <a16:creationId xmlns:a16="http://schemas.microsoft.com/office/drawing/2014/main" id="{1B9BF6F7-DEFC-7E90-8BBC-F5850531130B}"/>
              </a:ext>
            </a:extLst>
          </p:cNvPr>
          <p:cNvSpPr>
            <a:spLocks noGrp="1"/>
          </p:cNvSpPr>
          <p:nvPr>
            <p:ph idx="1"/>
          </p:nvPr>
        </p:nvSpPr>
        <p:spPr>
          <a:xfrm>
            <a:off x="941578" y="2017468"/>
            <a:ext cx="7945585" cy="3802564"/>
          </a:xfrm>
        </p:spPr>
        <p:txBody>
          <a:bodyPr>
            <a:normAutofit fontScale="85000" lnSpcReduction="20000"/>
          </a:bodyPr>
          <a:lstStyle/>
          <a:p>
            <a:r>
              <a:rPr lang="en-US" altLang="ja-JP" dirty="0"/>
              <a:t>1</a:t>
            </a:r>
            <a:r>
              <a:rPr lang="ja-JP" altLang="en-US" dirty="0"/>
              <a:t>．</a:t>
            </a:r>
            <a:r>
              <a:rPr lang="ja-JP" altLang="en-US" sz="2400" dirty="0"/>
              <a:t>過重労働問題を英語教育研究会の研究発表項目に加えよう</a:t>
            </a:r>
            <a:endParaRPr lang="en-US" altLang="ja-JP" dirty="0"/>
          </a:p>
          <a:p>
            <a:endParaRPr lang="en-US" altLang="ja-JP" dirty="0"/>
          </a:p>
          <a:p>
            <a:r>
              <a:rPr lang="en-US" altLang="ja-JP" dirty="0"/>
              <a:t>2</a:t>
            </a:r>
            <a:r>
              <a:rPr lang="ja-JP" altLang="en-US" dirty="0"/>
              <a:t>．過重労働問題をしっかり調べよう</a:t>
            </a:r>
            <a:endParaRPr lang="en-US" altLang="ja-JP" dirty="0"/>
          </a:p>
          <a:p>
            <a:pPr marL="342900" lvl="0" indent="-342900" algn="just">
              <a:buFont typeface="+mj-lt"/>
              <a:buAutoNum type="arabicPeriod"/>
            </a:pPr>
            <a:r>
              <a:rPr lang="ja-JP" altLang="ja-JP" sz="1800" kern="100" dirty="0">
                <a:solidFill>
                  <a:srgbClr val="000000"/>
                </a:solidFill>
                <a:effectLst/>
                <a:latin typeface="游明朝" panose="02020400000000000000" pitchFamily="18" charset="-128"/>
                <a:ea typeface="ＭＳ Ｐ明朝" panose="02020600040205080304" pitchFamily="18" charset="-128"/>
                <a:cs typeface="Times New Roman" panose="02020603050405020304" pitchFamily="18" charset="0"/>
              </a:rPr>
              <a:t>内田良　『教師のブラック残業』　</a:t>
            </a:r>
            <a:r>
              <a:rPr lang="en-US" altLang="ja-JP" sz="1800" kern="100" dirty="0">
                <a:solidFill>
                  <a:srgbClr val="000000"/>
                </a:solidFill>
                <a:effectLst/>
                <a:latin typeface="游明朝" panose="02020400000000000000" pitchFamily="18" charset="-128"/>
                <a:ea typeface="ＭＳ Ｐ明朝" panose="02020600040205080304" pitchFamily="18" charset="-128"/>
                <a:cs typeface="Times New Roman" panose="02020603050405020304" pitchFamily="18" charset="0"/>
              </a:rPr>
              <a:t>\1,600</a:t>
            </a:r>
            <a:r>
              <a:rPr lang="ja-JP" altLang="ja-JP" sz="1800" kern="100" dirty="0">
                <a:solidFill>
                  <a:srgbClr val="000000"/>
                </a:solidFill>
                <a:effectLst/>
                <a:latin typeface="游明朝" panose="02020400000000000000" pitchFamily="18" charset="-128"/>
                <a:ea typeface="ＭＳ Ｐ明朝" panose="02020600040205080304" pitchFamily="18" charset="-128"/>
                <a:cs typeface="Times New Roman" panose="02020603050405020304" pitchFamily="18" charset="0"/>
              </a:rPr>
              <a:t>　学陽書房</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buFont typeface="+mj-lt"/>
              <a:buAutoNum type="arabicPeriod"/>
            </a:pPr>
            <a:r>
              <a:rPr lang="ja-JP" altLang="ja-JP" sz="1800" kern="100" dirty="0">
                <a:solidFill>
                  <a:srgbClr val="000000"/>
                </a:solidFill>
                <a:effectLst/>
                <a:latin typeface="游明朝" panose="02020400000000000000" pitchFamily="18" charset="-128"/>
                <a:ea typeface="ＭＳ Ｐ明朝" panose="02020600040205080304" pitchFamily="18" charset="-128"/>
                <a:cs typeface="Times New Roman" panose="02020603050405020304" pitchFamily="18" charset="0"/>
              </a:rPr>
              <a:t>内田良　「学校リスク研究所」　</a:t>
            </a:r>
            <a:r>
              <a:rPr lang="en-US" altLang="ja-JP" sz="1800" u="sng" kern="100" dirty="0">
                <a:solidFill>
                  <a:srgbClr val="467886"/>
                </a:solidFill>
                <a:effectLst/>
                <a:latin typeface="ＭＳ Ｐ明朝" panose="02020600040205080304" pitchFamily="18" charset="-128"/>
                <a:ea typeface="游明朝" panose="02020400000000000000" pitchFamily="18" charset="-128"/>
                <a:cs typeface="Times New Roman" panose="02020603050405020304" pitchFamily="18" charset="0"/>
                <a:hlinkClick r:id="rId2"/>
              </a:rPr>
              <a:t>https://www.dadala.net/</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buFont typeface="+mj-lt"/>
              <a:buAutoNum type="arabicPeriod"/>
            </a:pPr>
            <a:r>
              <a:rPr lang="ja-JP" altLang="ja-JP" sz="1800" kern="100" dirty="0">
                <a:solidFill>
                  <a:srgbClr val="000000"/>
                </a:solidFill>
                <a:effectLst/>
                <a:latin typeface="游明朝" panose="02020400000000000000" pitchFamily="18" charset="-128"/>
                <a:ea typeface="ＭＳ Ｐ明朝" panose="02020600040205080304" pitchFamily="18" charset="-128"/>
                <a:cs typeface="Times New Roman" panose="02020603050405020304" pitchFamily="18" charset="0"/>
              </a:rPr>
              <a:t>斉藤ひでみ　「現職審議会」　　</a:t>
            </a:r>
            <a:r>
              <a:rPr lang="en-US" altLang="ja-JP" sz="1800" u="sng" kern="100" dirty="0">
                <a:solidFill>
                  <a:srgbClr val="467886"/>
                </a:solidFill>
                <a:effectLst/>
                <a:latin typeface="ＭＳ Ｐ明朝" panose="02020600040205080304" pitchFamily="18" charset="-128"/>
                <a:ea typeface="游明朝" panose="02020400000000000000" pitchFamily="18" charset="-128"/>
                <a:cs typeface="Times New Roman" panose="02020603050405020304" pitchFamily="18" charset="0"/>
                <a:hlinkClick r:id="rId3"/>
              </a:rPr>
              <a:t>https://gensyokushin.jimdofree.com/</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dirty="0"/>
          </a:p>
          <a:p>
            <a:r>
              <a:rPr lang="en-US" altLang="ja-JP" dirty="0"/>
              <a:t>3</a:t>
            </a:r>
            <a:r>
              <a:rPr lang="ja-JP" altLang="en-US" dirty="0"/>
              <a:t>．過重労働実態を周囲に伝えよう</a:t>
            </a:r>
            <a:endParaRPr lang="en-US" altLang="ja-JP" dirty="0"/>
          </a:p>
          <a:p>
            <a:r>
              <a:rPr lang="ja-JP" altLang="en-US" dirty="0"/>
              <a:t>　　</a:t>
            </a:r>
            <a:r>
              <a:rPr lang="ja-JP" altLang="en-US" sz="2100" dirty="0"/>
              <a:t>新聞記事切り抜き</a:t>
            </a:r>
            <a:r>
              <a:rPr lang="ja-JP" altLang="en-US" sz="2300" dirty="0"/>
              <a:t>。</a:t>
            </a:r>
            <a:r>
              <a:rPr lang="ja-JP" altLang="en-US" sz="2100" dirty="0"/>
              <a:t>自分の勤務実態を通年記録。</a:t>
            </a:r>
            <a:endParaRPr lang="en-US" altLang="ja-JP" sz="2100" dirty="0"/>
          </a:p>
          <a:p>
            <a:r>
              <a:rPr lang="en-US" altLang="ja-JP" dirty="0"/>
              <a:t>4</a:t>
            </a:r>
            <a:r>
              <a:rPr lang="ja-JP" altLang="en-US" dirty="0"/>
              <a:t>．　既に存在する改善運動に着目しよう</a:t>
            </a:r>
          </a:p>
        </p:txBody>
      </p:sp>
    </p:spTree>
    <p:extLst>
      <p:ext uri="{BB962C8B-B14F-4D97-AF65-F5344CB8AC3E}">
        <p14:creationId xmlns:p14="http://schemas.microsoft.com/office/powerpoint/2010/main" val="2806329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DA98E6E-3967-E58B-193A-04191B6BF360}"/>
              </a:ext>
            </a:extLst>
          </p:cNvPr>
          <p:cNvSpPr txBox="1"/>
          <p:nvPr/>
        </p:nvSpPr>
        <p:spPr>
          <a:xfrm>
            <a:off x="1092200" y="457200"/>
            <a:ext cx="8191500" cy="4247317"/>
          </a:xfrm>
          <a:prstGeom prst="rect">
            <a:avLst/>
          </a:prstGeom>
          <a:noFill/>
        </p:spPr>
        <p:txBody>
          <a:bodyPr wrap="square" rtlCol="0">
            <a:spAutoFit/>
          </a:bodyPr>
          <a:lstStyle/>
          <a:p>
            <a:r>
              <a:rPr lang="ja-JP" altLang="ja-JP" b="1" dirty="0"/>
              <a:t>引用文献リスト</a:t>
            </a:r>
            <a:endParaRPr lang="ja-JP" altLang="ja-JP" dirty="0"/>
          </a:p>
          <a:p>
            <a:endParaRPr lang="en-US" altLang="ja-JP" dirty="0"/>
          </a:p>
          <a:p>
            <a:r>
              <a:rPr lang="ja-JP" altLang="ja-JP" dirty="0"/>
              <a:t>安藤昭一（他）</a:t>
            </a:r>
            <a:r>
              <a:rPr lang="en-US" altLang="ja-JP" dirty="0"/>
              <a:t>(2008) </a:t>
            </a:r>
            <a:r>
              <a:rPr lang="ja-JP" altLang="ja-JP" dirty="0"/>
              <a:t>高等学校検定教科書</a:t>
            </a:r>
            <a:r>
              <a:rPr lang="en-US" altLang="ja-JP" i="1" dirty="0"/>
              <a:t>New Stream English Course II. </a:t>
            </a:r>
            <a:r>
              <a:rPr lang="ja-JP" altLang="ja-JP" dirty="0"/>
              <a:t>増進堂</a:t>
            </a:r>
          </a:p>
          <a:p>
            <a:endParaRPr lang="en-US" altLang="ja-JP" dirty="0"/>
          </a:p>
          <a:p>
            <a:r>
              <a:rPr lang="ja-JP" altLang="ja-JP" dirty="0"/>
              <a:t>笠島準一（他）</a:t>
            </a:r>
            <a:r>
              <a:rPr lang="en-US" altLang="ja-JP" dirty="0"/>
              <a:t>(2016) . </a:t>
            </a:r>
            <a:r>
              <a:rPr lang="ja-JP" altLang="ja-JP" dirty="0"/>
              <a:t>中学校英語検定教科書</a:t>
            </a:r>
            <a:r>
              <a:rPr lang="en-US" altLang="ja-JP" i="1" dirty="0"/>
              <a:t>New Horizon English Course 2</a:t>
            </a:r>
            <a:r>
              <a:rPr lang="en-US" altLang="ja-JP" dirty="0"/>
              <a:t>. </a:t>
            </a:r>
            <a:r>
              <a:rPr lang="ja-JP" altLang="ja-JP" dirty="0"/>
              <a:t>東京書籍</a:t>
            </a:r>
          </a:p>
          <a:p>
            <a:endParaRPr lang="en-US" altLang="ja-JP" dirty="0"/>
          </a:p>
          <a:p>
            <a:r>
              <a:rPr lang="ja-JP" altLang="ja-JP" dirty="0"/>
              <a:t>種村綾子 </a:t>
            </a:r>
            <a:r>
              <a:rPr lang="en-US" altLang="ja-JP" dirty="0"/>
              <a:t>(2016). </a:t>
            </a:r>
            <a:r>
              <a:rPr lang="ja-JP" altLang="ja-JP" dirty="0"/>
              <a:t>「『</a:t>
            </a:r>
            <a:r>
              <a:rPr lang="en-US" altLang="ja-JP" i="1" dirty="0"/>
              <a:t>Trinity English Series Book 1</a:t>
            </a:r>
            <a:r>
              <a:rPr lang="ja-JP" altLang="ja-JP" dirty="0"/>
              <a:t>』を使った高専での授業」『高校英語授業を知的にしたい』</a:t>
            </a:r>
            <a:r>
              <a:rPr lang="en-US" altLang="ja-JP" dirty="0"/>
              <a:t>.</a:t>
            </a:r>
            <a:r>
              <a:rPr lang="ja-JP" altLang="ja-JP" dirty="0"/>
              <a:t>　研究社</a:t>
            </a:r>
            <a:endParaRPr lang="en-US" altLang="ja-JP" dirty="0"/>
          </a:p>
          <a:p>
            <a:endParaRPr lang="en-US" altLang="ja-JP" dirty="0"/>
          </a:p>
          <a:p>
            <a:r>
              <a:rPr lang="ja-JP" altLang="en-US" dirty="0"/>
              <a:t>二宮秀夫</a:t>
            </a:r>
            <a:r>
              <a:rPr lang="en-US" altLang="ja-JP" dirty="0"/>
              <a:t>(1996)</a:t>
            </a:r>
            <a:r>
              <a:rPr lang="ja-JP" altLang="en-US" dirty="0"/>
              <a:t>「生徒の主体的取組を促すコミュニケーション活動の工夫」大下邦幸（編著）</a:t>
            </a:r>
            <a:r>
              <a:rPr lang="en-US" altLang="ja-JP" dirty="0"/>
              <a:t>『</a:t>
            </a:r>
            <a:r>
              <a:rPr lang="ja-JP" altLang="en-US" dirty="0"/>
              <a:t>コミュニケーション能力を高める英語授業　理論と実践</a:t>
            </a:r>
            <a:r>
              <a:rPr lang="en-US" altLang="ja-JP" dirty="0"/>
              <a:t>』</a:t>
            </a:r>
            <a:r>
              <a:rPr lang="ja-JP" altLang="en-US" dirty="0"/>
              <a:t>東京書籍．</a:t>
            </a:r>
            <a:r>
              <a:rPr lang="en-US" altLang="ja-JP" dirty="0"/>
              <a:t>Pp.154-156.</a:t>
            </a:r>
          </a:p>
          <a:p>
            <a:endParaRPr lang="en-US" altLang="ja-JP" dirty="0"/>
          </a:p>
          <a:p>
            <a:endParaRPr lang="ja-JP" altLang="ja-JP" dirty="0"/>
          </a:p>
        </p:txBody>
      </p:sp>
    </p:spTree>
    <p:extLst>
      <p:ext uri="{BB962C8B-B14F-4D97-AF65-F5344CB8AC3E}">
        <p14:creationId xmlns:p14="http://schemas.microsoft.com/office/powerpoint/2010/main" val="60356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45399E-8694-C360-8553-69B802243CBB}"/>
              </a:ext>
            </a:extLst>
          </p:cNvPr>
          <p:cNvSpPr>
            <a:spLocks noGrp="1"/>
          </p:cNvSpPr>
          <p:nvPr>
            <p:ph type="title"/>
          </p:nvPr>
        </p:nvSpPr>
        <p:spPr>
          <a:xfrm>
            <a:off x="681037" y="321879"/>
            <a:ext cx="8543925" cy="981759"/>
          </a:xfrm>
          <a:solidFill>
            <a:srgbClr val="6DFFAF"/>
          </a:solidFill>
        </p:spPr>
        <p:txBody>
          <a:bodyPr>
            <a:noAutofit/>
          </a:bodyPr>
          <a:lstStyle/>
          <a:p>
            <a:r>
              <a:rPr kumimoji="1" lang="ja-JP" altLang="en-US" sz="2800" dirty="0"/>
              <a:t>依拠する理論（２）</a:t>
            </a:r>
            <a:r>
              <a:rPr kumimoji="1" lang="en-US" altLang="ja-JP" sz="3200" dirty="0"/>
              <a:t>Abraham</a:t>
            </a:r>
            <a:r>
              <a:rPr kumimoji="1" lang="ja-JP" altLang="en-US" sz="3200" dirty="0"/>
              <a:t> </a:t>
            </a:r>
            <a:r>
              <a:rPr kumimoji="1" lang="en-US" altLang="ja-JP" sz="3200" dirty="0"/>
              <a:t>Maslow</a:t>
            </a:r>
            <a:r>
              <a:rPr kumimoji="1" lang="ja-JP" altLang="en-US" sz="3200" dirty="0"/>
              <a:t>の５大欲求</a:t>
            </a:r>
          </a:p>
        </p:txBody>
      </p:sp>
      <p:graphicFrame>
        <p:nvGraphicFramePr>
          <p:cNvPr id="4" name="表 3">
            <a:extLst>
              <a:ext uri="{FF2B5EF4-FFF2-40B4-BE49-F238E27FC236}">
                <a16:creationId xmlns:a16="http://schemas.microsoft.com/office/drawing/2014/main" id="{E4A5E4E6-CD0C-111D-8900-3A6BC732CF90}"/>
              </a:ext>
            </a:extLst>
          </p:cNvPr>
          <p:cNvGraphicFramePr>
            <a:graphicFrameLocks noGrp="1"/>
          </p:cNvGraphicFramePr>
          <p:nvPr>
            <p:extLst>
              <p:ext uri="{D42A27DB-BD31-4B8C-83A1-F6EECF244321}">
                <p14:modId xmlns:p14="http://schemas.microsoft.com/office/powerpoint/2010/main" val="2939435431"/>
              </p:ext>
            </p:extLst>
          </p:nvPr>
        </p:nvGraphicFramePr>
        <p:xfrm>
          <a:off x="681037" y="1495168"/>
          <a:ext cx="6325244" cy="4661107"/>
        </p:xfrm>
        <a:graphic>
          <a:graphicData uri="http://schemas.openxmlformats.org/drawingml/2006/table">
            <a:tbl>
              <a:tblPr firstRow="1" firstCol="1" bandRow="1"/>
              <a:tblGrid>
                <a:gridCol w="1256419">
                  <a:extLst>
                    <a:ext uri="{9D8B030D-6E8A-4147-A177-3AD203B41FA5}">
                      <a16:colId xmlns:a16="http://schemas.microsoft.com/office/drawing/2014/main" val="2657693312"/>
                    </a:ext>
                  </a:extLst>
                </a:gridCol>
                <a:gridCol w="5068825">
                  <a:extLst>
                    <a:ext uri="{9D8B030D-6E8A-4147-A177-3AD203B41FA5}">
                      <a16:colId xmlns:a16="http://schemas.microsoft.com/office/drawing/2014/main" val="3802552656"/>
                    </a:ext>
                  </a:extLst>
                </a:gridCol>
              </a:tblGrid>
              <a:tr h="730215">
                <a:tc>
                  <a:txBody>
                    <a:bodyPr/>
                    <a:lstStyle/>
                    <a:p>
                      <a:pPr algn="just">
                        <a:buNone/>
                      </a:pPr>
                      <a:r>
                        <a:rPr lang="ja-JP" sz="2400" kern="100">
                          <a:effectLst/>
                          <a:latin typeface="Century" panose="02040604050505020304" pitchFamily="18" charset="0"/>
                          <a:ea typeface="ＭＳ 明朝" panose="02020609040205080304" pitchFamily="17" charset="-128"/>
                          <a:cs typeface="Times New Roman" panose="02020603050405020304" pitchFamily="18" charset="0"/>
                        </a:rPr>
                        <a:t>自己実現欲求</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FFD8"/>
                    </a:solidFill>
                  </a:tcPr>
                </a:tc>
                <a:tc>
                  <a:txBody>
                    <a:bodyPr/>
                    <a:lstStyle/>
                    <a:p>
                      <a:pPr algn="just">
                        <a:buNone/>
                      </a:pPr>
                      <a:r>
                        <a:rPr lang="ja-JP" sz="2400" kern="100" dirty="0">
                          <a:effectLst/>
                          <a:latin typeface="Century" panose="02040604050505020304" pitchFamily="18" charset="0"/>
                          <a:ea typeface="ＭＳ 明朝" panose="02020609040205080304" pitchFamily="17" charset="-128"/>
                          <a:cs typeface="Times New Roman" panose="02020603050405020304" pitchFamily="18" charset="0"/>
                        </a:rPr>
                        <a:t>理想の自分に向かって伸びてゆきたい</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FFD8"/>
                    </a:solidFill>
                  </a:tcPr>
                </a:tc>
                <a:extLst>
                  <a:ext uri="{0D108BD9-81ED-4DB2-BD59-A6C34878D82A}">
                    <a16:rowId xmlns:a16="http://schemas.microsoft.com/office/drawing/2014/main" val="3785718226"/>
                  </a:ext>
                </a:extLst>
              </a:tr>
              <a:tr h="730215">
                <a:tc>
                  <a:txBody>
                    <a:bodyPr/>
                    <a:lstStyle/>
                    <a:p>
                      <a:pPr algn="just">
                        <a:buNone/>
                      </a:pPr>
                      <a:r>
                        <a:rPr lang="ja-JP" sz="2400" kern="100">
                          <a:effectLst/>
                          <a:latin typeface="Century" panose="02040604050505020304" pitchFamily="18" charset="0"/>
                          <a:ea typeface="ＭＳ 明朝" panose="02020609040205080304" pitchFamily="17" charset="-128"/>
                          <a:cs typeface="Times New Roman" panose="02020603050405020304" pitchFamily="18" charset="0"/>
                        </a:rPr>
                        <a:t>承認の欲求</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FFD8"/>
                    </a:solidFill>
                  </a:tcPr>
                </a:tc>
                <a:tc>
                  <a:txBody>
                    <a:bodyPr/>
                    <a:lstStyle/>
                    <a:p>
                      <a:pPr algn="just">
                        <a:buNone/>
                      </a:pPr>
                      <a:r>
                        <a:rPr lang="ja-JP" sz="2400" kern="100" dirty="0">
                          <a:effectLst/>
                          <a:latin typeface="Century" panose="02040604050505020304" pitchFamily="18" charset="0"/>
                          <a:ea typeface="ＭＳ 明朝" panose="02020609040205080304" pitchFamily="17" charset="-128"/>
                          <a:cs typeface="Times New Roman" panose="02020603050405020304" pitchFamily="18" charset="0"/>
                        </a:rPr>
                        <a:t>尊敬・自尊心・地位・評価・強み</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FFD8"/>
                    </a:solidFill>
                  </a:tcPr>
                </a:tc>
                <a:extLst>
                  <a:ext uri="{0D108BD9-81ED-4DB2-BD59-A6C34878D82A}">
                    <a16:rowId xmlns:a16="http://schemas.microsoft.com/office/drawing/2014/main" val="3991423483"/>
                  </a:ext>
                </a:extLst>
              </a:tr>
              <a:tr h="1165187">
                <a:tc>
                  <a:txBody>
                    <a:bodyPr/>
                    <a:lstStyle/>
                    <a:p>
                      <a:pPr algn="just">
                        <a:buNone/>
                      </a:pPr>
                      <a:r>
                        <a:rPr lang="ja-JP" sz="2400" kern="100">
                          <a:effectLst/>
                          <a:latin typeface="Century" panose="02040604050505020304" pitchFamily="18" charset="0"/>
                          <a:ea typeface="ＭＳ 明朝" panose="02020609040205080304" pitchFamily="17" charset="-128"/>
                          <a:cs typeface="Times New Roman" panose="02020603050405020304" pitchFamily="18" charset="0"/>
                        </a:rPr>
                        <a:t>所属と愛の欲求</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FFD8"/>
                    </a:solidFill>
                  </a:tcPr>
                </a:tc>
                <a:tc>
                  <a:txBody>
                    <a:bodyPr/>
                    <a:lstStyle/>
                    <a:p>
                      <a:pPr algn="just">
                        <a:buNone/>
                      </a:pPr>
                      <a:r>
                        <a:rPr lang="ja-JP" sz="2400" kern="100">
                          <a:effectLst/>
                          <a:latin typeface="Century" panose="02040604050505020304" pitchFamily="18" charset="0"/>
                          <a:ea typeface="ＭＳ 明朝" panose="02020609040205080304" pitchFamily="17" charset="-128"/>
                          <a:cs typeface="Times New Roman" panose="02020603050405020304" pitchFamily="18" charset="0"/>
                        </a:rPr>
                        <a:t>友情・愛情・家族・つながり</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FFD8"/>
                    </a:solidFill>
                  </a:tcPr>
                </a:tc>
                <a:extLst>
                  <a:ext uri="{0D108BD9-81ED-4DB2-BD59-A6C34878D82A}">
                    <a16:rowId xmlns:a16="http://schemas.microsoft.com/office/drawing/2014/main" val="738569628"/>
                  </a:ext>
                </a:extLst>
              </a:tr>
              <a:tr h="1054754">
                <a:tc>
                  <a:txBody>
                    <a:bodyPr/>
                    <a:lstStyle/>
                    <a:p>
                      <a:pPr algn="just">
                        <a:buNone/>
                      </a:pPr>
                      <a:r>
                        <a:rPr lang="ja-JP" sz="2400" kern="100">
                          <a:effectLst/>
                          <a:latin typeface="Century" panose="02040604050505020304" pitchFamily="18" charset="0"/>
                          <a:ea typeface="ＭＳ 明朝" panose="02020609040205080304" pitchFamily="17" charset="-128"/>
                          <a:cs typeface="Times New Roman" panose="02020603050405020304" pitchFamily="18" charset="0"/>
                        </a:rPr>
                        <a:t>安全の欲求</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FFD8"/>
                    </a:solidFill>
                  </a:tcPr>
                </a:tc>
                <a:tc>
                  <a:txBody>
                    <a:bodyPr/>
                    <a:lstStyle/>
                    <a:p>
                      <a:pPr algn="just">
                        <a:buNone/>
                      </a:pPr>
                      <a:r>
                        <a:rPr lang="ja-JP" sz="2400" kern="100">
                          <a:effectLst/>
                          <a:latin typeface="Century" panose="02040604050505020304" pitchFamily="18" charset="0"/>
                          <a:ea typeface="ＭＳ 明朝" panose="02020609040205080304" pitchFamily="17" charset="-128"/>
                          <a:cs typeface="Times New Roman" panose="02020603050405020304" pitchFamily="18" charset="0"/>
                        </a:rPr>
                        <a:t>身体的安全・心理的安心・社会的安心・恐怖や強制や心配からの解放</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FFD8"/>
                    </a:solidFill>
                  </a:tcPr>
                </a:tc>
                <a:extLst>
                  <a:ext uri="{0D108BD9-81ED-4DB2-BD59-A6C34878D82A}">
                    <a16:rowId xmlns:a16="http://schemas.microsoft.com/office/drawing/2014/main" val="442706633"/>
                  </a:ext>
                </a:extLst>
              </a:tr>
              <a:tr h="978126">
                <a:tc>
                  <a:txBody>
                    <a:bodyPr/>
                    <a:lstStyle/>
                    <a:p>
                      <a:pPr algn="just">
                        <a:buNone/>
                      </a:pPr>
                      <a:r>
                        <a:rPr lang="ja-JP" sz="2400" kern="100">
                          <a:effectLst/>
                          <a:latin typeface="Century" panose="02040604050505020304" pitchFamily="18" charset="0"/>
                          <a:ea typeface="ＭＳ 明朝" panose="02020609040205080304" pitchFamily="17" charset="-128"/>
                          <a:cs typeface="Times New Roman" panose="02020603050405020304" pitchFamily="18" charset="0"/>
                        </a:rPr>
                        <a:t>生理的欲求</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FFD8"/>
                    </a:solidFill>
                  </a:tcPr>
                </a:tc>
                <a:tc>
                  <a:txBody>
                    <a:bodyPr/>
                    <a:lstStyle/>
                    <a:p>
                      <a:pPr algn="just">
                        <a:buNone/>
                      </a:pPr>
                      <a:r>
                        <a:rPr lang="en-US" sz="24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FFD8"/>
                    </a:solidFill>
                  </a:tcPr>
                </a:tc>
                <a:extLst>
                  <a:ext uri="{0D108BD9-81ED-4DB2-BD59-A6C34878D82A}">
                    <a16:rowId xmlns:a16="http://schemas.microsoft.com/office/drawing/2014/main" val="871817540"/>
                  </a:ext>
                </a:extLst>
              </a:tr>
            </a:tbl>
          </a:graphicData>
        </a:graphic>
      </p:graphicFrame>
      <p:sp>
        <p:nvSpPr>
          <p:cNvPr id="5" name="吹き出し: 角を丸めた四角形 4">
            <a:extLst>
              <a:ext uri="{FF2B5EF4-FFF2-40B4-BE49-F238E27FC236}">
                <a16:creationId xmlns:a16="http://schemas.microsoft.com/office/drawing/2014/main" id="{F7CF77E2-3DB6-347A-3358-87787B09AC4F}"/>
              </a:ext>
            </a:extLst>
          </p:cNvPr>
          <p:cNvSpPr/>
          <p:nvPr/>
        </p:nvSpPr>
        <p:spPr>
          <a:xfrm>
            <a:off x="7006281" y="1101057"/>
            <a:ext cx="2800865" cy="3237470"/>
          </a:xfrm>
          <a:prstGeom prst="wedgeRoundRectCallout">
            <a:avLst>
              <a:gd name="adj1" fmla="val -69014"/>
              <a:gd name="adj2" fmla="val 2509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これらの欲求が学習へとつながった時、強い学習動機が生まれる</a:t>
            </a:r>
          </a:p>
        </p:txBody>
      </p:sp>
    </p:spTree>
    <p:extLst>
      <p:ext uri="{BB962C8B-B14F-4D97-AF65-F5344CB8AC3E}">
        <p14:creationId xmlns:p14="http://schemas.microsoft.com/office/powerpoint/2010/main" val="4279243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FEED47-7325-189A-4247-B91CE12C066A}"/>
              </a:ext>
            </a:extLst>
          </p:cNvPr>
          <p:cNvSpPr>
            <a:spLocks noGrp="1"/>
          </p:cNvSpPr>
          <p:nvPr>
            <p:ph type="title"/>
          </p:nvPr>
        </p:nvSpPr>
        <p:spPr>
          <a:xfrm>
            <a:off x="681038" y="531340"/>
            <a:ext cx="8543925" cy="753763"/>
          </a:xfrm>
          <a:solidFill>
            <a:srgbClr val="92D050"/>
          </a:solidFill>
        </p:spPr>
        <p:txBody>
          <a:bodyPr>
            <a:normAutofit/>
          </a:bodyPr>
          <a:lstStyle/>
          <a:p>
            <a:r>
              <a:rPr kumimoji="1" lang="en-US" altLang="ja-JP" sz="4000" dirty="0"/>
              <a:t>Human-centered Approach</a:t>
            </a:r>
            <a:r>
              <a:rPr kumimoji="1" lang="ja-JP" altLang="en-US" sz="4000" dirty="0"/>
              <a:t>の指導理念</a:t>
            </a:r>
          </a:p>
        </p:txBody>
      </p:sp>
      <p:sp>
        <p:nvSpPr>
          <p:cNvPr id="3" name="テキスト ボックス 2">
            <a:extLst>
              <a:ext uri="{FF2B5EF4-FFF2-40B4-BE49-F238E27FC236}">
                <a16:creationId xmlns:a16="http://schemas.microsoft.com/office/drawing/2014/main" id="{0A40A72B-9EEC-A2E5-5033-44C80DACB4CB}"/>
              </a:ext>
            </a:extLst>
          </p:cNvPr>
          <p:cNvSpPr txBox="1"/>
          <p:nvPr/>
        </p:nvSpPr>
        <p:spPr>
          <a:xfrm>
            <a:off x="889685" y="1606378"/>
            <a:ext cx="8241957" cy="4370427"/>
          </a:xfrm>
          <a:prstGeom prst="rect">
            <a:avLst/>
          </a:prstGeom>
          <a:solidFill>
            <a:schemeClr val="accent6">
              <a:lumMod val="20000"/>
              <a:lumOff val="80000"/>
            </a:schemeClr>
          </a:solidFill>
        </p:spPr>
        <p:txBody>
          <a:bodyPr wrap="square" rtlCol="0">
            <a:spAutoFit/>
          </a:bodyPr>
          <a:lstStyle/>
          <a:p>
            <a:pPr algn="just">
              <a:buNone/>
            </a:pPr>
            <a:r>
              <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2.1</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学習者を全人格的存在として尊重する</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42900" lvl="0" indent="-342900" algn="just">
              <a:buFont typeface="Wingdings" panose="05000000000000000000" pitchFamily="2" charset="2"/>
              <a:buChar char=""/>
            </a:pP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相手と自分の存在そのものに価値を置く。主義・目的・政策・利益追求の道具として利用しない。</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42900" lvl="0" indent="-342900" algn="just">
              <a:buFont typeface="Wingdings" panose="05000000000000000000" pitchFamily="2" charset="2"/>
              <a:buChar char=""/>
            </a:pP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「この人は、私が学ぶべき何か立派なものを持っているはず、それを見つけよう」とする姿勢</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42900" lvl="0" indent="-342900" algn="just">
              <a:buFont typeface="Wingdings" panose="05000000000000000000" pitchFamily="2" charset="2"/>
              <a:buChar char=""/>
            </a:pP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相手から学ぼうとした時、その人はこちらに心を開く</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buNone/>
            </a:pPr>
            <a:r>
              <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buNone/>
            </a:pPr>
            <a:r>
              <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2.2</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全ての人が持つ基本的欲求を学習の原動力として生かす</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42900" lvl="0" indent="-342900" algn="just">
              <a:buFont typeface="Wingdings" panose="05000000000000000000" pitchFamily="2" charset="2"/>
              <a:buChar char=""/>
            </a:pP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教室に湧く泉を掘り当てる努力をしよう</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42900" lvl="0" indent="-342900" algn="just">
              <a:buFont typeface="Wingdings" panose="05000000000000000000" pitchFamily="2" charset="2"/>
              <a:buChar char=""/>
            </a:pP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教師は、自分が一番苦手な教科を教えられた時の気持ちを思い出そう</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42900" lvl="0" indent="-342900" algn="just">
              <a:buFont typeface="Wingdings" panose="05000000000000000000" pitchFamily="2" charset="2"/>
              <a:buChar char=""/>
            </a:pP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本当の欲求は、不信・反抗・かく乱・破壊・冷笑・無視・</a:t>
            </a:r>
            <a:r>
              <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learner helplessness</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の表面の下にある</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42900" lvl="0" indent="-342900" algn="just">
              <a:buFont typeface="Wingdings" panose="05000000000000000000" pitchFamily="2" charset="2"/>
              <a:buChar char=""/>
            </a:pP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乗ってこない相手には、相手の土俵にこちらが降りていけばよい</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658308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3483C-4F5F-F5BF-5366-ECC12F6040C6}"/>
              </a:ext>
            </a:extLst>
          </p:cNvPr>
          <p:cNvSpPr>
            <a:spLocks noGrp="1"/>
          </p:cNvSpPr>
          <p:nvPr>
            <p:ph type="title"/>
          </p:nvPr>
        </p:nvSpPr>
        <p:spPr>
          <a:xfrm>
            <a:off x="681038" y="259493"/>
            <a:ext cx="8660670" cy="976184"/>
          </a:xfrm>
          <a:solidFill>
            <a:srgbClr val="92D050"/>
          </a:solidFill>
        </p:spPr>
        <p:txBody>
          <a:bodyPr>
            <a:noAutofit/>
          </a:bodyPr>
          <a:lstStyle/>
          <a:p>
            <a:pPr>
              <a:lnSpc>
                <a:spcPct val="100000"/>
              </a:lnSpc>
            </a:pPr>
            <a:br>
              <a:rPr lang="en-US" altLang="ja-JP" sz="3600" kern="100" dirty="0">
                <a:latin typeface="Century" panose="02040604050505020304" pitchFamily="18" charset="0"/>
                <a:ea typeface="ＭＳ 明朝" panose="02020609040205080304" pitchFamily="17" charset="-128"/>
                <a:cs typeface="Times New Roman" panose="02020603050405020304" pitchFamily="18" charset="0"/>
              </a:rPr>
            </a:br>
            <a:r>
              <a:rPr lang="en-US" altLang="ja-JP" sz="3600" kern="100" dirty="0">
                <a:latin typeface="Century" panose="02040604050505020304" pitchFamily="18" charset="0"/>
                <a:ea typeface="ＭＳ 明朝" panose="02020609040205080304" pitchFamily="17" charset="-128"/>
                <a:cs typeface="Times New Roman" panose="02020603050405020304" pitchFamily="18" charset="0"/>
              </a:rPr>
              <a:t>3</a:t>
            </a:r>
            <a:r>
              <a:rPr lang="ja-JP" altLang="ja-JP" sz="3600" kern="1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3600" b="1" kern="100" dirty="0">
                <a:latin typeface="Century" panose="02040604050505020304" pitchFamily="18" charset="0"/>
                <a:ea typeface="ＭＳ 明朝" panose="02020609040205080304" pitchFamily="17" charset="-128"/>
                <a:cs typeface="Times New Roman" panose="02020603050405020304" pitchFamily="18" charset="0"/>
              </a:rPr>
              <a:t>Human-centered Approach </a:t>
            </a:r>
            <a:r>
              <a:rPr lang="ja-JP" altLang="ja-JP" sz="3600" b="1" kern="100" dirty="0">
                <a:latin typeface="Century" panose="02040604050505020304" pitchFamily="18" charset="0"/>
                <a:ea typeface="ＭＳ 明朝" panose="02020609040205080304" pitchFamily="17" charset="-128"/>
                <a:cs typeface="Times New Roman" panose="02020603050405020304" pitchFamily="18" charset="0"/>
              </a:rPr>
              <a:t>の指導法</a:t>
            </a:r>
            <a:br>
              <a:rPr lang="ja-JP" altLang="ja-JP" kern="100" dirty="0">
                <a:latin typeface="Century" panose="02040604050505020304" pitchFamily="18" charset="0"/>
                <a:ea typeface="ＭＳ 明朝" panose="02020609040205080304" pitchFamily="17" charset="-128"/>
                <a:cs typeface="Times New Roman" panose="02020603050405020304" pitchFamily="18" charset="0"/>
              </a:rPr>
            </a:br>
            <a:endParaRPr kumimoji="1" lang="ja-JP" altLang="en-US" dirty="0"/>
          </a:p>
        </p:txBody>
      </p:sp>
      <p:sp>
        <p:nvSpPr>
          <p:cNvPr id="3" name="テキスト ボックス 2">
            <a:extLst>
              <a:ext uri="{FF2B5EF4-FFF2-40B4-BE49-F238E27FC236}">
                <a16:creationId xmlns:a16="http://schemas.microsoft.com/office/drawing/2014/main" id="{7792BBE6-CF1C-362E-A20D-1CB61C24CD0E}"/>
              </a:ext>
            </a:extLst>
          </p:cNvPr>
          <p:cNvSpPr txBox="1"/>
          <p:nvPr/>
        </p:nvSpPr>
        <p:spPr>
          <a:xfrm>
            <a:off x="939114" y="1581665"/>
            <a:ext cx="8402594" cy="4154984"/>
          </a:xfrm>
          <a:prstGeom prst="rect">
            <a:avLst/>
          </a:prstGeom>
          <a:solidFill>
            <a:schemeClr val="accent6">
              <a:lumMod val="20000"/>
              <a:lumOff val="80000"/>
            </a:schemeClr>
          </a:solidFill>
        </p:spPr>
        <p:txBody>
          <a:bodyPr wrap="square" rtlCol="0">
            <a:spAutoFit/>
          </a:bodyPr>
          <a:lstStyle/>
          <a:p>
            <a:r>
              <a:rPr lang="en-US" altLang="ja-JP" sz="2400" dirty="0"/>
              <a:t>3.1</a:t>
            </a:r>
            <a:r>
              <a:rPr lang="ja-JP" altLang="ja-JP" sz="2400" dirty="0"/>
              <a:t>　</a:t>
            </a:r>
            <a:r>
              <a:rPr lang="ja-JP" altLang="ja-JP" sz="2400" u="sng" dirty="0"/>
              <a:t>学習者の情意面を尊重し自己理解を育てる</a:t>
            </a:r>
          </a:p>
          <a:p>
            <a:r>
              <a:rPr lang="ja-JP" altLang="ja-JP" sz="2400" dirty="0"/>
              <a:t>　　夢・希望・あこがれ・願い・愛情・共感・びっくり・心配・劣等感・悲しみ・失意・怒り・疑問・面白さ・迷いを大切に受け止める。</a:t>
            </a:r>
          </a:p>
          <a:p>
            <a:r>
              <a:rPr lang="en-US" altLang="ja-JP" sz="2400" dirty="0"/>
              <a:t> </a:t>
            </a:r>
            <a:endParaRPr lang="ja-JP" altLang="ja-JP" sz="2400" dirty="0"/>
          </a:p>
          <a:p>
            <a:r>
              <a:rPr lang="en-US" altLang="ja-JP" sz="2400" dirty="0"/>
              <a:t>3.2</a:t>
            </a:r>
            <a:r>
              <a:rPr lang="ja-JP" altLang="ja-JP" sz="2400" dirty="0"/>
              <a:t>　</a:t>
            </a:r>
            <a:r>
              <a:rPr lang="ja-JP" altLang="ja-JP" sz="2400" u="sng" dirty="0"/>
              <a:t>学習者にとって真に意味ある教材や話題を使用する</a:t>
            </a:r>
            <a:r>
              <a:rPr lang="ja-JP" altLang="ja-JP" sz="2400" dirty="0"/>
              <a:t>＝「これは自分にも関係有るな！」と思わせる（自己関与性を持たせる）</a:t>
            </a:r>
          </a:p>
          <a:p>
            <a:r>
              <a:rPr lang="en-US" altLang="ja-JP" sz="2400" dirty="0"/>
              <a:t> </a:t>
            </a:r>
            <a:endParaRPr lang="ja-JP" altLang="ja-JP" sz="2400" dirty="0"/>
          </a:p>
          <a:p>
            <a:r>
              <a:rPr lang="en-US" altLang="ja-JP" sz="2400" dirty="0"/>
              <a:t>3.3</a:t>
            </a:r>
            <a:r>
              <a:rPr lang="ja-JP" altLang="ja-JP" sz="2400" dirty="0"/>
              <a:t>　教師が即答するのではなく、</a:t>
            </a:r>
            <a:r>
              <a:rPr lang="en-US" altLang="ja-JP" sz="2400" dirty="0"/>
              <a:t>What do you think? How about you?</a:t>
            </a:r>
            <a:r>
              <a:rPr lang="ja-JP" altLang="ja-JP" sz="2400" dirty="0"/>
              <a:t>と生徒に</a:t>
            </a:r>
            <a:r>
              <a:rPr lang="ja-JP" altLang="en-US" sz="2400" dirty="0"/>
              <a:t>考え、語らせよう</a:t>
            </a:r>
            <a:r>
              <a:rPr lang="ja-JP" altLang="ja-JP" sz="2400" dirty="0"/>
              <a:t>。</a:t>
            </a:r>
          </a:p>
        </p:txBody>
      </p:sp>
    </p:spTree>
    <p:extLst>
      <p:ext uri="{BB962C8B-B14F-4D97-AF65-F5344CB8AC3E}">
        <p14:creationId xmlns:p14="http://schemas.microsoft.com/office/powerpoint/2010/main" val="2554613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F6EA5CC-F6BE-36CA-7F13-9F5A38E3BD6F}"/>
              </a:ext>
            </a:extLst>
          </p:cNvPr>
          <p:cNvSpPr txBox="1"/>
          <p:nvPr/>
        </p:nvSpPr>
        <p:spPr>
          <a:xfrm>
            <a:off x="1198606" y="1014025"/>
            <a:ext cx="7747686" cy="5201424"/>
          </a:xfrm>
          <a:prstGeom prst="rect">
            <a:avLst/>
          </a:prstGeom>
          <a:solidFill>
            <a:schemeClr val="accent6">
              <a:lumMod val="20000"/>
              <a:lumOff val="80000"/>
            </a:schemeClr>
          </a:solidFill>
        </p:spPr>
        <p:txBody>
          <a:bodyPr wrap="square" rtlCol="0">
            <a:spAutoFit/>
          </a:bodyPr>
          <a:lstStyle/>
          <a:p>
            <a:r>
              <a:rPr lang="en-US" altLang="ja-JP" sz="2800" dirty="0"/>
              <a:t>3.3</a:t>
            </a:r>
            <a:r>
              <a:rPr lang="ja-JP" altLang="ja-JP" sz="2800" dirty="0"/>
              <a:t>　</a:t>
            </a:r>
            <a:r>
              <a:rPr lang="ja-JP" altLang="ja-JP" sz="2800" u="sng" dirty="0"/>
              <a:t>学習活動を通して、教室内の</a:t>
            </a:r>
            <a:r>
              <a:rPr lang="en-US" altLang="ja-JP" sz="2800" u="sng" dirty="0"/>
              <a:t>positive</a:t>
            </a:r>
            <a:r>
              <a:rPr lang="ja-JP" altLang="ja-JP" sz="2800" u="sng" dirty="0"/>
              <a:t>な人間関係を育てる</a:t>
            </a:r>
          </a:p>
          <a:p>
            <a:r>
              <a:rPr lang="ja-JP" altLang="ja-JP" sz="2800" dirty="0"/>
              <a:t>　　</a:t>
            </a:r>
            <a:r>
              <a:rPr lang="en-US" altLang="ja-JP" sz="2400" dirty="0"/>
              <a:t>e.g. </a:t>
            </a:r>
            <a:r>
              <a:rPr lang="ja-JP" altLang="ja-JP" sz="2400" dirty="0"/>
              <a:t>殺伐としたクラスを変えていった一言英作文</a:t>
            </a:r>
          </a:p>
          <a:p>
            <a:r>
              <a:rPr lang="en-US" altLang="ja-JP" sz="2800" dirty="0"/>
              <a:t> </a:t>
            </a:r>
            <a:endParaRPr lang="ja-JP" altLang="ja-JP" sz="2800" dirty="0"/>
          </a:p>
          <a:p>
            <a:r>
              <a:rPr lang="en-US" altLang="ja-JP" sz="2800" dirty="0"/>
              <a:t>3.4</a:t>
            </a:r>
            <a:r>
              <a:rPr lang="ja-JP" altLang="ja-JP" sz="2800" dirty="0"/>
              <a:t>　</a:t>
            </a:r>
            <a:r>
              <a:rPr lang="ja-JP" altLang="ja-JP" sz="2800" u="sng" dirty="0"/>
              <a:t>学習者同士がアイディア・意見・感情・作品を交流しあう</a:t>
            </a:r>
            <a:endParaRPr lang="en-US" altLang="ja-JP" sz="2800" u="sng" dirty="0"/>
          </a:p>
          <a:p>
            <a:r>
              <a:rPr lang="ja-JP" altLang="ja-JP" sz="2400" dirty="0"/>
              <a:t>（特に、生徒作品を</a:t>
            </a:r>
            <a:r>
              <a:rPr lang="en-US" altLang="ja-JP" sz="2400" dirty="0"/>
              <a:t>recycle</a:t>
            </a:r>
            <a:r>
              <a:rPr lang="ja-JP" altLang="ja-JP" sz="2400" dirty="0"/>
              <a:t>利用）</a:t>
            </a:r>
          </a:p>
          <a:p>
            <a:r>
              <a:rPr lang="en-US" altLang="ja-JP" sz="2800" dirty="0"/>
              <a:t> </a:t>
            </a:r>
            <a:endParaRPr lang="ja-JP" altLang="ja-JP" sz="2800" dirty="0"/>
          </a:p>
          <a:p>
            <a:r>
              <a:rPr lang="en-US" altLang="ja-JP" sz="2800" dirty="0"/>
              <a:t>3.5</a:t>
            </a:r>
            <a:r>
              <a:rPr lang="ja-JP" altLang="ja-JP" sz="2800" dirty="0"/>
              <a:t>　</a:t>
            </a:r>
            <a:r>
              <a:rPr lang="ja-JP" altLang="ja-JP" sz="2800" u="sng" dirty="0"/>
              <a:t>学習者が学習のイニシアティブを取れるように育てる　</a:t>
            </a:r>
          </a:p>
          <a:p>
            <a:r>
              <a:rPr lang="ja-JP" altLang="ja-JP" sz="2800" dirty="0"/>
              <a:t>　　</a:t>
            </a:r>
            <a:r>
              <a:rPr lang="en-US" altLang="ja-JP" sz="2400" dirty="0"/>
              <a:t>Groupwork</a:t>
            </a:r>
            <a:r>
              <a:rPr lang="ja-JP" altLang="ja-JP" sz="2400" dirty="0"/>
              <a:t>の司会、タイムキーパー、記録、</a:t>
            </a:r>
            <a:endParaRPr lang="en-US" altLang="ja-JP" sz="2400" dirty="0"/>
          </a:p>
          <a:p>
            <a:r>
              <a:rPr lang="ja-JP" altLang="en-US" sz="2400" dirty="0"/>
              <a:t>　　</a:t>
            </a:r>
            <a:r>
              <a:rPr lang="ja-JP" altLang="ja-JP" sz="2400" dirty="0"/>
              <a:t>小先生、評価基準の作成と相互評価</a:t>
            </a:r>
            <a:endParaRPr lang="ja-JP" altLang="ja-JP" sz="2800" dirty="0"/>
          </a:p>
        </p:txBody>
      </p:sp>
      <p:sp>
        <p:nvSpPr>
          <p:cNvPr id="6" name="テキスト ボックス 5">
            <a:extLst>
              <a:ext uri="{FF2B5EF4-FFF2-40B4-BE49-F238E27FC236}">
                <a16:creationId xmlns:a16="http://schemas.microsoft.com/office/drawing/2014/main" id="{CA72ABE3-CD8E-4696-0FE9-BE5E617A4C31}"/>
              </a:ext>
            </a:extLst>
          </p:cNvPr>
          <p:cNvSpPr txBox="1"/>
          <p:nvPr/>
        </p:nvSpPr>
        <p:spPr>
          <a:xfrm>
            <a:off x="1309816" y="368855"/>
            <a:ext cx="6969211" cy="461665"/>
          </a:xfrm>
          <a:prstGeom prst="rect">
            <a:avLst/>
          </a:prstGeom>
          <a:solidFill>
            <a:srgbClr val="92D050"/>
          </a:solidFill>
        </p:spPr>
        <p:txBody>
          <a:bodyPr wrap="square" rtlCol="0">
            <a:spAutoFit/>
          </a:bodyPr>
          <a:lstStyle/>
          <a:p>
            <a:pPr algn="ctr"/>
            <a:r>
              <a:rPr kumimoji="1" lang="ja-JP" altLang="en-US" sz="2400" dirty="0"/>
              <a:t>指導法つづき</a:t>
            </a:r>
          </a:p>
        </p:txBody>
      </p:sp>
    </p:spTree>
    <p:extLst>
      <p:ext uri="{BB962C8B-B14F-4D97-AF65-F5344CB8AC3E}">
        <p14:creationId xmlns:p14="http://schemas.microsoft.com/office/powerpoint/2010/main" val="1448501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329D316-B6CE-833F-E52B-42867594C762}"/>
              </a:ext>
            </a:extLst>
          </p:cNvPr>
          <p:cNvSpPr>
            <a:spLocks noGrp="1"/>
          </p:cNvSpPr>
          <p:nvPr>
            <p:ph idx="1"/>
          </p:nvPr>
        </p:nvSpPr>
        <p:spPr>
          <a:xfrm>
            <a:off x="649705" y="782054"/>
            <a:ext cx="9145342" cy="4602229"/>
          </a:xfrm>
          <a:solidFill>
            <a:schemeClr val="accent6">
              <a:lumMod val="20000"/>
              <a:lumOff val="80000"/>
            </a:schemeClr>
          </a:solidFill>
        </p:spPr>
        <p:txBody>
          <a:bodyPr>
            <a:normAutofit lnSpcReduction="10000"/>
          </a:bodyPr>
          <a:lstStyle/>
          <a:p>
            <a:r>
              <a:rPr lang="ja-JP" altLang="ja-JP" kern="100" dirty="0">
                <a:effectLst/>
                <a:latin typeface="Times New Roman" panose="02020603050405020304" pitchFamily="18" charset="0"/>
                <a:ea typeface="ＭＳ Ｐ明朝" panose="02020600040205080304" pitchFamily="18" charset="-128"/>
              </a:rPr>
              <a:t>学ぶ楽しさとは、学ぶ内容が自分にとって意義を持っていることです。「今学んでいることは、自分自身を高めてくれる」、「これを学ぶことは、将来自分がより良く生きることにつながる」と感じられれば、人は積極的に学ぼうとします。</a:t>
            </a:r>
            <a:endParaRPr lang="en-US" altLang="ja-JP" kern="100" dirty="0">
              <a:effectLst/>
              <a:latin typeface="Times New Roman" panose="02020603050405020304" pitchFamily="18" charset="0"/>
              <a:ea typeface="ＭＳ Ｐ明朝" panose="02020600040205080304" pitchFamily="18" charset="-128"/>
            </a:endParaRPr>
          </a:p>
          <a:p>
            <a:endParaRPr lang="en-US" altLang="ja-JP" kern="100" dirty="0">
              <a:effectLst/>
              <a:latin typeface="Times New Roman" panose="02020603050405020304" pitchFamily="18" charset="0"/>
              <a:ea typeface="ＭＳ Ｐ明朝" panose="02020600040205080304" pitchFamily="18" charset="-128"/>
            </a:endParaRPr>
          </a:p>
          <a:p>
            <a:r>
              <a:rPr lang="ja-JP" altLang="ja-JP" kern="100" dirty="0">
                <a:effectLst/>
                <a:latin typeface="Times New Roman" panose="02020603050405020304" pitchFamily="18" charset="0"/>
                <a:ea typeface="ＭＳ Ｐ明朝" panose="02020600040205080304" pitchFamily="18" charset="-128"/>
              </a:rPr>
              <a:t>また、学ぶ楽しさとは、その学習のプロセス（過程）が自分にとって楽しく・有意義である時に感じるものです。自分たちが主体となって活動し、友だちとふれあい、教えあい、協力して不可能を可能にし、課題を成し遂げていくプロセスが、学ぶ充実感を生むのです。</a:t>
            </a:r>
          </a:p>
          <a:p>
            <a:r>
              <a:rPr kumimoji="1" lang="ja-JP" altLang="en-US" dirty="0"/>
              <a:t>（新刊</a:t>
            </a:r>
            <a:r>
              <a:rPr kumimoji="1" lang="en-US" altLang="ja-JP" dirty="0"/>
              <a:t>『</a:t>
            </a:r>
            <a:r>
              <a:rPr kumimoji="1" lang="ja-JP" altLang="en-US" dirty="0"/>
              <a:t>心を育てる英語授業、はじめました</a:t>
            </a:r>
            <a:r>
              <a:rPr kumimoji="1" lang="en-US" altLang="ja-JP" dirty="0"/>
              <a:t>』</a:t>
            </a:r>
            <a:r>
              <a:rPr kumimoji="1" lang="ja-JP" altLang="en-US" dirty="0"/>
              <a:t>より）</a:t>
            </a:r>
          </a:p>
        </p:txBody>
      </p:sp>
    </p:spTree>
    <p:extLst>
      <p:ext uri="{BB962C8B-B14F-4D97-AF65-F5344CB8AC3E}">
        <p14:creationId xmlns:p14="http://schemas.microsoft.com/office/powerpoint/2010/main" val="250376453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panose="020F0302020204030204"/>
        <a:ea typeface=""/>
        <a:cs typeface=""/>
        <a:font script="Jpan" typeface="Meiryo UI"/>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panose="020F0502020204030204"/>
        <a:ea typeface=""/>
        <a:cs typeface=""/>
        <a:font script="Jpan" typeface="Meiryo UI"/>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panose="020F0302020204030204"/>
        <a:ea typeface=""/>
        <a:cs typeface=""/>
        <a:font script="Jpan" typeface="Meiryo UI"/>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panose="020F0502020204030204"/>
        <a:ea typeface=""/>
        <a:cs typeface=""/>
        <a:font script="Jpan" typeface="Meiryo UI"/>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E98C35-9ECE-4425-BCBA-00E118C705CE}">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sharepoint/v3"/>
    <ds:schemaRef ds:uri="http://schemas.microsoft.com/office/2006/documentManagement/types"/>
    <ds:schemaRef ds:uri="230e9df3-be65-4c73-a93b-d1236ebd677e"/>
    <ds:schemaRef ds:uri="http://purl.org/dc/dcmitype/"/>
    <ds:schemaRef ds:uri="16c05727-aa75-4e4a-9b5f-8a80a1165891"/>
    <ds:schemaRef ds:uri="71af3243-3dd4-4a8d-8c0d-dd76da1f02a5"/>
    <ds:schemaRef ds:uri="http://www.w3.org/XML/1998/namespace"/>
    <ds:schemaRef ds:uri="http://purl.org/dc/terms/"/>
  </ds:schemaRefs>
</ds:datastoreItem>
</file>

<file path=customXml/itemProps2.xml><?xml version="1.0" encoding="utf-8"?>
<ds:datastoreItem xmlns:ds="http://schemas.openxmlformats.org/officeDocument/2006/customXml" ds:itemID="{45A8381C-73EB-48EA-B45F-7B7C8C7DF409}">
  <ds:schemaRefs>
    <ds:schemaRef ds:uri="http://schemas.microsoft.com/sharepoint/v3/contenttype/forms"/>
  </ds:schemaRefs>
</ds:datastoreItem>
</file>

<file path=customXml/itemProps3.xml><?xml version="1.0" encoding="utf-8"?>
<ds:datastoreItem xmlns:ds="http://schemas.openxmlformats.org/officeDocument/2006/customXml" ds:itemID="{5AA6A711-2C3F-4EC0-B88B-62D740851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2013 - 2022 Theme</Template>
  <TotalTime>6441</TotalTime>
  <Words>5582</Words>
  <Application>Microsoft Office PowerPoint</Application>
  <PresentationFormat>A4 210 x 297 mm</PresentationFormat>
  <Paragraphs>525</Paragraphs>
  <Slides>45</Slides>
  <Notes>23</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45</vt:i4>
      </vt:variant>
    </vt:vector>
  </HeadingPairs>
  <TitlesOfParts>
    <vt:vector size="60" baseType="lpstr">
      <vt:lpstr>HGP明朝B</vt:lpstr>
      <vt:lpstr>HG明朝B</vt:lpstr>
      <vt:lpstr>Meiryo UI</vt:lpstr>
      <vt:lpstr>ＭＳ Ｐ明朝</vt:lpstr>
      <vt:lpstr>ＭＳ 明朝</vt:lpstr>
      <vt:lpstr>游明朝</vt:lpstr>
      <vt:lpstr>Arial</vt:lpstr>
      <vt:lpstr>Calibri</vt:lpstr>
      <vt:lpstr>Calibri Light</vt:lpstr>
      <vt:lpstr>Century</vt:lpstr>
      <vt:lpstr>Comic Sans MS</vt:lpstr>
      <vt:lpstr>Leelawadee UI Semilight</vt:lpstr>
      <vt:lpstr>Times New Roman</vt:lpstr>
      <vt:lpstr>Wingdings</vt:lpstr>
      <vt:lpstr>Office テーマ</vt:lpstr>
      <vt:lpstr>PowerPoint プレゼンテーション</vt:lpstr>
      <vt:lpstr>PowerPoint プレゼンテーション</vt:lpstr>
      <vt:lpstr>PowerPoint プレゼンテーション</vt:lpstr>
      <vt:lpstr>依拠する理論（１）</vt:lpstr>
      <vt:lpstr>依拠する理論（２）Abraham Maslowの５大欲求</vt:lpstr>
      <vt:lpstr>Human-centered Approachの指導理念</vt:lpstr>
      <vt:lpstr> 3．Human-centered Approach の指導法 </vt:lpstr>
      <vt:lpstr>PowerPoint プレゼンテーション</vt:lpstr>
      <vt:lpstr>PowerPoint プレゼンテーション</vt:lpstr>
      <vt:lpstr>４．英語行動力を系統的に育成する</vt:lpstr>
      <vt:lpstr>４つの行動力の積み上げ</vt:lpstr>
      <vt:lpstr>５．教科書を使った、人間形成的な活動例（1）</vt:lpstr>
      <vt:lpstr>教科書を使った、人間形成的な活動例（2）</vt:lpstr>
      <vt:lpstr>教科書を使った、人間形成的な活動例（3）</vt:lpstr>
      <vt:lpstr>教科書を使った、人間形成的な活動例（4）教科書本文に関連質問を出し合う</vt:lpstr>
      <vt:lpstr>教科書を使った、人間形成的な活動例（5）</vt:lpstr>
      <vt:lpstr>教科書を使った、人間形成的な活動例（5）平穏無事な教科書本文をチャレンジングに</vt:lpstr>
      <vt:lpstr>  6．人間形成的集団を育てる、使い勝手のよい活動例 </vt:lpstr>
      <vt:lpstr>（ア）名刺交換会 (Calling Card Exchange)</vt:lpstr>
      <vt:lpstr>  （イ）英借文 </vt:lpstr>
      <vt:lpstr>   （エ）あなたならどうする？ </vt:lpstr>
      <vt:lpstr>人生相談を書き、それに答える</vt:lpstr>
      <vt:lpstr>相談手紙の実例</vt:lpstr>
      <vt:lpstr>人間形成的授業例: 福井県・二宮秀夫先生（中学校）1996年の実践</vt:lpstr>
      <vt:lpstr>二宮先生の授業の特徴</vt:lpstr>
      <vt:lpstr>2回目授業で、生徒の作ったシナリオを一覧にして配布（作者名は伏せる）</vt:lpstr>
      <vt:lpstr>各自が、シナリオ一覧の中から、応答のベスト３を選びましょう</vt:lpstr>
      <vt:lpstr>この授業で起きている学び</vt:lpstr>
      <vt:lpstr>ヒューマニスティックな英語教育に対してよく出される疑問</vt:lpstr>
      <vt:lpstr>疑問１への回答：これがHLTの授業メソッド 　　　　　　　　</vt:lpstr>
      <vt:lpstr>PowerPoint プレゼンテーション</vt:lpstr>
      <vt:lpstr>PowerPoint プレゼンテーション</vt:lpstr>
      <vt:lpstr>[人格形成]を見失った英語力養成授業で起きていること</vt:lpstr>
      <vt:lpstr>つづき</vt:lpstr>
      <vt:lpstr>疑問３への回答：人間形成を目標とした授業で、評価はどうするのか？</vt:lpstr>
      <vt:lpstr>PowerPoint プレゼンテーション</vt:lpstr>
      <vt:lpstr>形成的評価を日本の学校で取り入れる第一歩</vt:lpstr>
      <vt:lpstr>ヒューマニスティック英語教育研究会の姿勢</vt:lpstr>
      <vt:lpstr> まとめ：ヒューマニスティック・モデルの特徴 </vt:lpstr>
      <vt:lpstr>踏み出してみよう、最初の一歩</vt:lpstr>
      <vt:lpstr>もっと知りたい方のために</vt:lpstr>
      <vt:lpstr>AIで既存の仕事が廃れ、新しい仕事に代わられていく時代を生きる児童・生徒に必要な資質</vt:lpstr>
      <vt:lpstr>でも、そんな丁寧な授業 やってる余裕有りません！</vt:lpstr>
      <vt:lpstr>過重労働改善のために 私たちにできることは有る</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孝 三浦</dc:creator>
  <cp:lastModifiedBy>孝 三浦</cp:lastModifiedBy>
  <cp:revision>36</cp:revision>
  <cp:lastPrinted>2025-10-17T02:37:41Z</cp:lastPrinted>
  <dcterms:created xsi:type="dcterms:W3CDTF">2024-08-03T04:52:48Z</dcterms:created>
  <dcterms:modified xsi:type="dcterms:W3CDTF">2025-10-17T23:26:06Z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